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4" r:id="rId3"/>
    <p:sldId id="290" r:id="rId4"/>
    <p:sldId id="284" r:id="rId5"/>
    <p:sldId id="279" r:id="rId6"/>
    <p:sldId id="292" r:id="rId7"/>
    <p:sldId id="293" r:id="rId8"/>
    <p:sldId id="283" r:id="rId9"/>
    <p:sldId id="266" r:id="rId10"/>
    <p:sldId id="271" r:id="rId11"/>
    <p:sldId id="270" r:id="rId12"/>
    <p:sldId id="275" r:id="rId13"/>
    <p:sldId id="281" r:id="rId14"/>
    <p:sldId id="274" r:id="rId15"/>
    <p:sldId id="257" r:id="rId16"/>
    <p:sldId id="259" r:id="rId17"/>
    <p:sldId id="260" r:id="rId18"/>
    <p:sldId id="285" r:id="rId19"/>
    <p:sldId id="265" r:id="rId20"/>
    <p:sldId id="277" r:id="rId21"/>
    <p:sldId id="276"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a:srgbClr val="371B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p:scale>
          <a:sx n="62" d="100"/>
          <a:sy n="62" d="100"/>
        </p:scale>
        <p:origin x="-562" y="-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B9942-1B27-4639-9461-555E88F89136}" type="datetimeFigureOut">
              <a:rPr lang="en-US" smtClean="0"/>
              <a:t>8/26/2012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2D0ABB-FC5D-4EDD-97C0-EA9B4F4FDEBD}" type="slidenum">
              <a:rPr lang="en-US" smtClean="0"/>
              <a:t>‹#›</a:t>
            </a:fld>
            <a:endParaRPr lang="en-US" dirty="0"/>
          </a:p>
        </p:txBody>
      </p:sp>
    </p:spTree>
    <p:extLst>
      <p:ext uri="{BB962C8B-B14F-4D97-AF65-F5344CB8AC3E}">
        <p14:creationId xmlns:p14="http://schemas.microsoft.com/office/powerpoint/2010/main" val="13866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generousgiving.org/stat_footnote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gospel.com/bookmarks/Burdens-Bible-Galatians-6-2/909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biblegateway.com/passage/?search=Psalm+90:16-17&amp;version=NI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ivorcestatistics.info/category/divorce-statistic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oxnews.com/opinion/2009/09/25/bruce-feiler-christians-americans-gon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pewforum.org/Christian/Global-Christianity-exec.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Established in 2000, 12 years later</a:t>
            </a:r>
            <a:r>
              <a:rPr lang="en-US" baseline="0" dirty="0" smtClean="0"/>
              <a:t> God opened the door to begin, this time with Him at the helm of the ship.  </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1</a:t>
            </a:fld>
            <a:endParaRPr lang="en-US" dirty="0"/>
          </a:p>
        </p:txBody>
      </p:sp>
    </p:spTree>
    <p:extLst>
      <p:ext uri="{BB962C8B-B14F-4D97-AF65-F5344CB8AC3E}">
        <p14:creationId xmlns:p14="http://schemas.microsoft.com/office/powerpoint/2010/main" val="317447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14</a:t>
            </a:fld>
            <a:endParaRPr lang="en-US" dirty="0"/>
          </a:p>
        </p:txBody>
      </p:sp>
    </p:spTree>
    <p:extLst>
      <p:ext uri="{BB962C8B-B14F-4D97-AF65-F5344CB8AC3E}">
        <p14:creationId xmlns:p14="http://schemas.microsoft.com/office/powerpoint/2010/main" val="3227201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working with someone</a:t>
            </a:r>
            <a:r>
              <a:rPr lang="en-US" baseline="0" dirty="0" smtClean="0"/>
              <a:t> on how to build this presentation.  One thing that was brought up is that you need to address, “death threats’ , what would kill this ministry.  Honestly, the only thing I can think of is the very foundation the Lord had given me on 12-7-2000 for Agape to stand on, and still do today, cold hearts and lack of love.</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15</a:t>
            </a:fld>
            <a:endParaRPr lang="en-US" dirty="0"/>
          </a:p>
        </p:txBody>
      </p:sp>
    </p:spTree>
    <p:extLst>
      <p:ext uri="{BB962C8B-B14F-4D97-AF65-F5344CB8AC3E}">
        <p14:creationId xmlns:p14="http://schemas.microsoft.com/office/powerpoint/2010/main" val="3668187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Many believed their</a:t>
            </a:r>
            <a:r>
              <a:rPr lang="en-US" baseline="0" dirty="0" smtClean="0"/>
              <a:t> income would increase from year to year, this proved to not be the case.</a:t>
            </a:r>
          </a:p>
          <a:p>
            <a:r>
              <a:rPr lang="en-US" dirty="0" smtClean="0"/>
              <a:t>http://www.generousgiving.org/stats#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American evangelicals gave four times as much, per person, to churches as did all other church donors in 2001. Eighty-eight percent of evangelicals and 73 percent of all Protestants donated to churches.</a:t>
            </a:r>
            <a:r>
              <a:rPr lang="en-US" sz="1200" baseline="30000" dirty="0" smtClean="0">
                <a:hlinkClick r:id="rId3" action="ppaction://hlinkfile"/>
              </a:rPr>
              <a:t>1</a:t>
            </a:r>
            <a:endParaRPr lang="en-US" sz="1200"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Among evangelicals, almost 90 cents of every donated dollar goes to their churches. The proportion drops, however, as people's spiritual intensity and commitment to Christ decline.</a:t>
            </a:r>
            <a:r>
              <a:rPr lang="en-US" sz="1200" baseline="30000" dirty="0" smtClean="0">
                <a:hlinkClick r:id="rId3" action="ppaction://hlinkfile"/>
              </a:rPr>
              <a:t>2</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Forty percent of church members say they overspend monthly; also, 40 percent of church members pay more than $2,000 a year in interest, not including their mortgage.</a:t>
            </a:r>
            <a:r>
              <a:rPr lang="en-US" sz="1200" baseline="30000" dirty="0" smtClean="0">
                <a:hlinkClick r:id="rId3" action="ppaction://hlinkfile"/>
              </a:rPr>
              <a:t>3</a:t>
            </a:r>
            <a:endParaRPr lang="en-US" sz="1200"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30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Then and Now:Giving by North American churchgoers was higher during the Great Depression (3.3 percent of per capita income in 1933) than it was after a half-century of unprecedented prosperity (2.5 percent in 2004).</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16</a:t>
            </a:fld>
            <a:endParaRPr lang="en-US" dirty="0"/>
          </a:p>
        </p:txBody>
      </p:sp>
    </p:spTree>
    <p:extLst>
      <p:ext uri="{BB962C8B-B14F-4D97-AF65-F5344CB8AC3E}">
        <p14:creationId xmlns:p14="http://schemas.microsoft.com/office/powerpoint/2010/main" val="1006742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have just looked a</a:t>
            </a:r>
            <a:r>
              <a:rPr lang="en-US" baseline="0" dirty="0" smtClean="0"/>
              <a:t> small amount of what has happened in the past few years to our country, to our church, what is the solution.  I am not one that likes to focus on the problem, instead I want to find the solution.  Let me introduce you to pink…..</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17</a:t>
            </a:fld>
            <a:endParaRPr lang="en-US" dirty="0"/>
          </a:p>
        </p:txBody>
      </p:sp>
    </p:spTree>
    <p:extLst>
      <p:ext uri="{BB962C8B-B14F-4D97-AF65-F5344CB8AC3E}">
        <p14:creationId xmlns:p14="http://schemas.microsoft.com/office/powerpoint/2010/main" val="3758939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by this time, you either have all thought I have a fetish for pink, or just a little</a:t>
            </a:r>
            <a:r>
              <a:rPr lang="en-US" baseline="0" dirty="0" smtClean="0"/>
              <a:t> on the odd side.  Well let me introduce you to the Pink Bat!</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18</a:t>
            </a:fld>
            <a:endParaRPr lang="en-US" dirty="0"/>
          </a:p>
        </p:txBody>
      </p:sp>
    </p:spTree>
    <p:extLst>
      <p:ext uri="{BB962C8B-B14F-4D97-AF65-F5344CB8AC3E}">
        <p14:creationId xmlns:p14="http://schemas.microsoft.com/office/powerpoint/2010/main" val="1990463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Agape</a:t>
            </a:r>
            <a:r>
              <a:rPr lang="en-US" baseline="0" dirty="0" smtClean="0"/>
              <a:t> gift investment will be written in a check to the participant and the one that participant is indebted to.  Participant will have to endorse check and send on to entity that money is owed.  This will ensure that monies given will be used for purpose gifted and hold participant accountable as well as make them a part of the process of becoming debt free.  </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19</a:t>
            </a:fld>
            <a:endParaRPr lang="en-US" dirty="0"/>
          </a:p>
        </p:txBody>
      </p:sp>
    </p:spTree>
    <p:extLst>
      <p:ext uri="{BB962C8B-B14F-4D97-AF65-F5344CB8AC3E}">
        <p14:creationId xmlns:p14="http://schemas.microsoft.com/office/powerpoint/2010/main" val="3600768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Agape</a:t>
            </a:r>
            <a:r>
              <a:rPr lang="en-US" baseline="0" dirty="0" smtClean="0"/>
              <a:t> gift investment will be written in a check to the participant and the one that participant is indebted to.  Participant will have to endorse check and send on to entity that money is owed.  This will ensure that monies given will be used for purpose gifted and hold participant accountable as well as make them a part of the process of becoming debt free.  </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20</a:t>
            </a:fld>
            <a:endParaRPr lang="en-US" dirty="0"/>
          </a:p>
        </p:txBody>
      </p:sp>
    </p:spTree>
    <p:extLst>
      <p:ext uri="{BB962C8B-B14F-4D97-AF65-F5344CB8AC3E}">
        <p14:creationId xmlns:p14="http://schemas.microsoft.com/office/powerpoint/2010/main" val="3600768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Galatians 6:2   </a:t>
            </a:r>
            <a:r>
              <a:rPr lang="en-US" sz="1200" b="0" i="0" kern="1200" dirty="0" smtClean="0">
                <a:solidFill>
                  <a:schemeClr val="tx1"/>
                </a:solidFill>
                <a:effectLst/>
                <a:latin typeface="+mn-lt"/>
                <a:ea typeface="+mn-ea"/>
                <a:cs typeface="+mn-cs"/>
              </a:rPr>
              <a:t>Carry each other’s </a:t>
            </a:r>
            <a:r>
              <a:rPr lang="en-US" sz="1200" b="1" i="0" kern="1200" dirty="0" smtClean="0">
                <a:solidFill>
                  <a:schemeClr val="tx1"/>
                </a:solidFill>
                <a:effectLst/>
                <a:latin typeface="+mn-lt"/>
                <a:ea typeface="+mn-ea"/>
                <a:cs typeface="+mn-cs"/>
              </a:rPr>
              <a:t>burdens</a:t>
            </a:r>
            <a:r>
              <a:rPr lang="en-US" sz="1200" b="0" i="0" kern="1200" dirty="0" smtClean="0">
                <a:solidFill>
                  <a:schemeClr val="tx1"/>
                </a:solidFill>
                <a:effectLst/>
                <a:latin typeface="+mn-lt"/>
                <a:ea typeface="+mn-ea"/>
                <a:cs typeface="+mn-cs"/>
              </a:rPr>
              <a:t>, and in this way you will fulfill the law of Christ.</a:t>
            </a:r>
            <a:endParaRPr lang="en-US" dirty="0" smtClean="0"/>
          </a:p>
          <a:p>
            <a:r>
              <a:rPr lang="en-US" sz="1200" b="0" i="0" u="none" strike="noStrike" kern="1200" dirty="0" smtClean="0">
                <a:solidFill>
                  <a:schemeClr val="tx1"/>
                </a:solidFill>
                <a:effectLst/>
                <a:latin typeface="+mn-lt"/>
                <a:ea typeface="+mn-ea"/>
                <a:cs typeface="+mn-cs"/>
                <a:hlinkClick r:id="rId3"/>
              </a:rPr>
              <a:t>Burdens in the Bible: Galatians 6:2</a:t>
            </a:r>
            <a:r>
              <a:rPr lang="en-US" sz="1200" b="0" i="0" kern="1200" dirty="0" smtClean="0">
                <a:solidFill>
                  <a:schemeClr val="tx1"/>
                </a:solidFill>
                <a:effectLst/>
                <a:latin typeface="+mn-lt"/>
                <a:ea typeface="+mn-ea"/>
                <a:cs typeface="+mn-cs"/>
              </a:rPr>
              <a:t>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Being a follower of Christ doesn't just mean having your own spiritual burden lifted from your shoulders by Christ. It means actively seeking out those who need help, and shouldering their burdens with them. Service to others is a critical part of the Christian faith. </a:t>
            </a:r>
          </a:p>
          <a:p>
            <a:endParaRPr lang="en-US" dirty="0" smtClean="0"/>
          </a:p>
          <a:p>
            <a:r>
              <a:rPr lang="en-US" dirty="0" smtClean="0"/>
              <a:t>Matthew</a:t>
            </a:r>
            <a:r>
              <a:rPr lang="en-US" baseline="0" dirty="0" smtClean="0"/>
              <a:t> 11:28   Come to me all you who are weary and burdened, and I will give you rest.</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21</a:t>
            </a:fld>
            <a:endParaRPr lang="en-US" dirty="0"/>
          </a:p>
        </p:txBody>
      </p:sp>
    </p:spTree>
    <p:extLst>
      <p:ext uri="{BB962C8B-B14F-4D97-AF65-F5344CB8AC3E}">
        <p14:creationId xmlns:p14="http://schemas.microsoft.com/office/powerpoint/2010/main" val="262470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Psalm 90:16-17</a:t>
            </a:r>
          </a:p>
          <a:p>
            <a:r>
              <a:rPr lang="en-US" sz="1200" b="0" i="0" kern="1200" dirty="0" smtClean="0">
                <a:solidFill>
                  <a:schemeClr val="tx1"/>
                </a:solidFill>
                <a:effectLst/>
                <a:latin typeface="+mn-lt"/>
                <a:ea typeface="+mn-ea"/>
                <a:cs typeface="+mn-cs"/>
              </a:rPr>
              <a:t>New International Version (NIV)</a:t>
            </a:r>
          </a:p>
          <a:p>
            <a:r>
              <a:rPr lang="en-US" sz="1200" b="1" i="0" kern="1200" baseline="30000" dirty="0" smtClean="0">
                <a:solidFill>
                  <a:schemeClr val="tx1"/>
                </a:solidFill>
                <a:effectLst/>
                <a:latin typeface="+mn-lt"/>
                <a:ea typeface="+mn-ea"/>
                <a:cs typeface="+mn-cs"/>
              </a:rPr>
              <a:t>16 </a:t>
            </a:r>
            <a:r>
              <a:rPr lang="en-US" sz="1200" b="0" i="0" kern="1200" dirty="0" smtClean="0">
                <a:solidFill>
                  <a:schemeClr val="tx1"/>
                </a:solidFill>
                <a:effectLst/>
                <a:latin typeface="+mn-lt"/>
                <a:ea typeface="+mn-ea"/>
                <a:cs typeface="+mn-cs"/>
              </a:rPr>
              <a:t>May your deeds be shown to your servants,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your splendor to their children.</a:t>
            </a:r>
          </a:p>
          <a:p>
            <a:r>
              <a:rPr lang="en-US" sz="1200" b="1" i="0" kern="1200" baseline="30000" dirty="0" smtClean="0">
                <a:solidFill>
                  <a:schemeClr val="tx1"/>
                </a:solidFill>
                <a:effectLst/>
                <a:latin typeface="+mn-lt"/>
                <a:ea typeface="+mn-ea"/>
                <a:cs typeface="+mn-cs"/>
              </a:rPr>
              <a:t>17 </a:t>
            </a:r>
            <a:r>
              <a:rPr lang="en-US" sz="1200" b="0" i="0" kern="1200" dirty="0" smtClean="0">
                <a:solidFill>
                  <a:schemeClr val="tx1"/>
                </a:solidFill>
                <a:effectLst/>
                <a:latin typeface="+mn-lt"/>
                <a:ea typeface="+mn-ea"/>
                <a:cs typeface="+mn-cs"/>
              </a:rPr>
              <a:t>May the favor</a:t>
            </a:r>
            <a:r>
              <a:rPr lang="en-US" sz="1200" b="1" i="0" kern="1200" baseline="30000" dirty="0" smtClean="0">
                <a:solidFill>
                  <a:schemeClr val="tx1"/>
                </a:solidFill>
                <a:effectLst/>
                <a:latin typeface="+mn-lt"/>
                <a:ea typeface="+mn-ea"/>
                <a:cs typeface="+mn-cs"/>
              </a:rPr>
              <a:t>[</a:t>
            </a:r>
            <a:r>
              <a:rPr lang="en-US" sz="1200" b="1" i="0" u="none" strike="noStrike" kern="1200" baseline="30000" dirty="0" smtClean="0">
                <a:solidFill>
                  <a:schemeClr val="tx1"/>
                </a:solidFill>
                <a:effectLst/>
                <a:latin typeface="+mn-lt"/>
                <a:ea typeface="+mn-ea"/>
                <a:cs typeface="+mn-cs"/>
                <a:hlinkClick r:id="rId3" tooltip="See footnote a"/>
              </a:rPr>
              <a:t>a</a:t>
            </a:r>
            <a:r>
              <a:rPr lang="en-US" sz="1200" b="1"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of the Lord our God rest on us;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establish the work of our hands for us—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yes, establish the work of our hands.</a:t>
            </a:r>
          </a:p>
          <a:p>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22</a:t>
            </a:fld>
            <a:endParaRPr lang="en-US" dirty="0"/>
          </a:p>
        </p:txBody>
      </p:sp>
    </p:spTree>
    <p:extLst>
      <p:ext uri="{BB962C8B-B14F-4D97-AF65-F5344CB8AC3E}">
        <p14:creationId xmlns:p14="http://schemas.microsoft.com/office/powerpoint/2010/main" val="379138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Serve</a:t>
            </a:r>
            <a:r>
              <a:rPr lang="en-US" baseline="0" dirty="0" smtClean="0"/>
              <a:t> the Body of Christ that are in financial distress or under hardships.  We will serve by offering financial investments, counseling, and Church’s will provide mentoring and accountability.  </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3</a:t>
            </a:fld>
            <a:endParaRPr lang="en-US" dirty="0"/>
          </a:p>
        </p:txBody>
      </p:sp>
    </p:spTree>
    <p:extLst>
      <p:ext uri="{BB962C8B-B14F-4D97-AF65-F5344CB8AC3E}">
        <p14:creationId xmlns:p14="http://schemas.microsoft.com/office/powerpoint/2010/main" val="193007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Sheep and the Goats</a:t>
            </a:r>
          </a:p>
          <a:p>
            <a:r>
              <a:rPr lang="en-US" baseline="30000" dirty="0" smtClean="0"/>
              <a:t>31 </a:t>
            </a:r>
            <a:r>
              <a:rPr lang="en-US" dirty="0" smtClean="0"/>
              <a:t>“When the Son of Man comes in his glory, and all the angels with him, he will sit on his glorious throne. </a:t>
            </a:r>
            <a:r>
              <a:rPr lang="en-US" baseline="30000" dirty="0" smtClean="0"/>
              <a:t>32 </a:t>
            </a:r>
            <a:r>
              <a:rPr lang="en-US" dirty="0" smtClean="0"/>
              <a:t>All the nations will be gathered before him, and he will separate the people one from another as a shepherd separates the sheep from the goats. </a:t>
            </a:r>
            <a:r>
              <a:rPr lang="en-US" baseline="30000" dirty="0" smtClean="0"/>
              <a:t>33 </a:t>
            </a:r>
            <a:r>
              <a:rPr lang="en-US" dirty="0" smtClean="0"/>
              <a:t>He will put the sheep on his right and the goats on his left.</a:t>
            </a:r>
          </a:p>
          <a:p>
            <a:r>
              <a:rPr lang="en-US" baseline="30000" dirty="0" smtClean="0"/>
              <a:t>34 </a:t>
            </a:r>
            <a:r>
              <a:rPr lang="en-US" dirty="0" smtClean="0"/>
              <a:t>“Then the King will say to those on his right, ‘Come, you who are blessed by my Father; take your inheritance, the kingdom prepared for you since the creation of the world. </a:t>
            </a:r>
            <a:r>
              <a:rPr lang="en-US" baseline="30000" dirty="0" smtClean="0"/>
              <a:t>35 </a:t>
            </a:r>
            <a:r>
              <a:rPr lang="en-US" dirty="0" smtClean="0"/>
              <a:t>For I was hungry and you gave me something to eat, I was thirsty and you gave me something to drink, I was a stranger and you invited me in, </a:t>
            </a:r>
            <a:r>
              <a:rPr lang="en-US" baseline="30000" dirty="0" smtClean="0"/>
              <a:t>36 </a:t>
            </a:r>
            <a:r>
              <a:rPr lang="en-US" dirty="0" smtClean="0"/>
              <a:t>I needed clothes and you clothed me, I was sick and you looked after me, I was in prison and you came to visit me.’ </a:t>
            </a:r>
          </a:p>
          <a:p>
            <a:r>
              <a:rPr lang="en-US" baseline="30000" dirty="0" smtClean="0"/>
              <a:t>37 </a:t>
            </a:r>
            <a:r>
              <a:rPr lang="en-US" dirty="0" smtClean="0"/>
              <a:t>“Then the righteous will answer him, ‘Lord, when did we see you hungry and feed you, or thirsty and give you something to drink? </a:t>
            </a:r>
            <a:r>
              <a:rPr lang="en-US" baseline="30000" dirty="0" smtClean="0"/>
              <a:t>38 </a:t>
            </a:r>
            <a:r>
              <a:rPr lang="en-US" dirty="0" smtClean="0"/>
              <a:t>When did we see you a stranger and invite you in, or needing clothes and clothe you? </a:t>
            </a:r>
            <a:r>
              <a:rPr lang="en-US" baseline="30000" dirty="0" smtClean="0"/>
              <a:t>39 </a:t>
            </a:r>
            <a:r>
              <a:rPr lang="en-US" dirty="0" smtClean="0"/>
              <a:t>When did we see you sick or in prison and go to visit you?’</a:t>
            </a:r>
          </a:p>
          <a:p>
            <a:r>
              <a:rPr lang="en-US" baseline="30000" dirty="0" smtClean="0"/>
              <a:t>40 </a:t>
            </a:r>
            <a:r>
              <a:rPr lang="en-US" dirty="0" smtClean="0"/>
              <a:t>“The King will reply, ‘Truly I tell you, whatever you did for one of the least of these brothers and sisters of mine, you did for me.’ </a:t>
            </a:r>
          </a:p>
          <a:p>
            <a:r>
              <a:rPr lang="en-US" baseline="30000" dirty="0" smtClean="0"/>
              <a:t>41 </a:t>
            </a:r>
            <a:r>
              <a:rPr lang="en-US" dirty="0" smtClean="0"/>
              <a:t>“Then he will say to those on his left, ‘Depart from me, you who are cursed, into the eternal fire prepared for the devil and his angels. </a:t>
            </a:r>
            <a:r>
              <a:rPr lang="en-US" baseline="30000" dirty="0" smtClean="0"/>
              <a:t>42 </a:t>
            </a:r>
            <a:r>
              <a:rPr lang="en-US" dirty="0" smtClean="0"/>
              <a:t>For I was hungry and you gave me nothing to eat, I was thirsty and you gave me nothing to drink, </a:t>
            </a:r>
            <a:r>
              <a:rPr lang="en-US" baseline="30000" dirty="0" smtClean="0"/>
              <a:t>43 </a:t>
            </a:r>
            <a:r>
              <a:rPr lang="en-US" dirty="0" smtClean="0"/>
              <a:t>I was a stranger and you did not invite me in, I needed clothes and you did not clothe me, I was sick and in prison and you did not look after me.’</a:t>
            </a:r>
          </a:p>
          <a:p>
            <a:r>
              <a:rPr lang="en-US" baseline="30000" dirty="0" smtClean="0"/>
              <a:t>44 </a:t>
            </a:r>
            <a:r>
              <a:rPr lang="en-US" dirty="0" smtClean="0"/>
              <a:t>“They also will answer, ‘Lord, when did we see you hungry or thirsty or a stranger or needing clothes or sick or in prison, and did not help you?’</a:t>
            </a:r>
          </a:p>
          <a:p>
            <a:r>
              <a:rPr lang="en-US" baseline="30000" dirty="0" smtClean="0"/>
              <a:t>45 </a:t>
            </a:r>
            <a:r>
              <a:rPr lang="en-US" dirty="0" smtClean="0"/>
              <a:t>“He will reply, ‘Truly I tell you, whatever you did not do for one of the least of these, you did not do for me.’ </a:t>
            </a:r>
          </a:p>
          <a:p>
            <a:r>
              <a:rPr lang="en-US" baseline="30000" dirty="0" smtClean="0"/>
              <a:t>46 </a:t>
            </a:r>
            <a:r>
              <a:rPr lang="en-US" dirty="0" smtClean="0"/>
              <a:t>“Then they will go away to eternal punishment, but the righteous to eternal life. ”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6</a:t>
            </a:fld>
            <a:endParaRPr lang="en-US" dirty="0"/>
          </a:p>
        </p:txBody>
      </p:sp>
    </p:spTree>
    <p:extLst>
      <p:ext uri="{BB962C8B-B14F-4D97-AF65-F5344CB8AC3E}">
        <p14:creationId xmlns:p14="http://schemas.microsoft.com/office/powerpoint/2010/main" val="3568728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smtClean="0">
                <a:solidFill>
                  <a:schemeClr val="tx1"/>
                </a:solidFill>
                <a:effectLst/>
                <a:latin typeface="+mn-lt"/>
                <a:ea typeface="+mn-ea"/>
                <a:cs typeface="+mn-cs"/>
              </a:rPr>
              <a:t>Answer:</a:t>
            </a:r>
          </a:p>
          <a:p>
            <a:r>
              <a:rPr lang="en-US" b="1" dirty="0" smtClean="0"/>
              <a:t>The Sheep and the Goats</a:t>
            </a:r>
          </a:p>
          <a:p>
            <a:r>
              <a:rPr lang="en-US" baseline="30000" dirty="0" smtClean="0"/>
              <a:t>31 </a:t>
            </a:r>
            <a:r>
              <a:rPr lang="en-US" dirty="0" smtClean="0"/>
              <a:t>“When the Son of Man comes in his glory, and all the angels with him, he will sit on his glorious throne. </a:t>
            </a:r>
            <a:r>
              <a:rPr lang="en-US" baseline="30000" dirty="0" smtClean="0"/>
              <a:t>32 </a:t>
            </a:r>
            <a:r>
              <a:rPr lang="en-US" dirty="0" smtClean="0"/>
              <a:t>All the nations will be gathered before him, and he will separate the people one from another as a shepherd separates the sheep from the goats. </a:t>
            </a:r>
            <a:r>
              <a:rPr lang="en-US" baseline="30000" dirty="0" smtClean="0"/>
              <a:t>33 </a:t>
            </a:r>
            <a:r>
              <a:rPr lang="en-US" dirty="0" smtClean="0"/>
              <a:t>He will put the sheep on his right and the goats on his left.</a:t>
            </a:r>
          </a:p>
          <a:p>
            <a:r>
              <a:rPr lang="en-US" baseline="30000" dirty="0" smtClean="0"/>
              <a:t>34 </a:t>
            </a:r>
            <a:r>
              <a:rPr lang="en-US" dirty="0" smtClean="0"/>
              <a:t>“Then the King will say to those on his right, ‘Come, you who are blessed by my Father; take your inheritance, the kingdom prepared for you since the creation of the world. </a:t>
            </a:r>
            <a:r>
              <a:rPr lang="en-US" baseline="30000" dirty="0" smtClean="0"/>
              <a:t>35 </a:t>
            </a:r>
            <a:r>
              <a:rPr lang="en-US" dirty="0" smtClean="0"/>
              <a:t>For I was hungry and you gave me something to eat, I was thirsty and you gave me something to drink, I was a stranger and you invited me in, </a:t>
            </a:r>
            <a:r>
              <a:rPr lang="en-US" baseline="30000" dirty="0" smtClean="0"/>
              <a:t>36 </a:t>
            </a:r>
            <a:r>
              <a:rPr lang="en-US" dirty="0" smtClean="0"/>
              <a:t>I needed clothes and you clothed me, I was sick and you looked after me, I was in prison and you came to visit me.’ </a:t>
            </a:r>
          </a:p>
          <a:p>
            <a:r>
              <a:rPr lang="en-US" baseline="30000" dirty="0" smtClean="0"/>
              <a:t>37 </a:t>
            </a:r>
            <a:r>
              <a:rPr lang="en-US" dirty="0" smtClean="0"/>
              <a:t>“Then the righteous will answer him, ‘Lord, when did we see you hungry and feed you, or thirsty and give you something to drink? </a:t>
            </a:r>
            <a:r>
              <a:rPr lang="en-US" baseline="30000" dirty="0" smtClean="0"/>
              <a:t>38 </a:t>
            </a:r>
            <a:r>
              <a:rPr lang="en-US" dirty="0" smtClean="0"/>
              <a:t>When did we see you a stranger and invite you in, or needing clothes and clothe you? </a:t>
            </a:r>
            <a:r>
              <a:rPr lang="en-US" baseline="30000" dirty="0" smtClean="0"/>
              <a:t>39 </a:t>
            </a:r>
            <a:r>
              <a:rPr lang="en-US" dirty="0" smtClean="0"/>
              <a:t>When did we see you sick or in prison and go to visit you?’</a:t>
            </a:r>
          </a:p>
          <a:p>
            <a:r>
              <a:rPr lang="en-US" baseline="30000" dirty="0" smtClean="0"/>
              <a:t>40 </a:t>
            </a:r>
            <a:r>
              <a:rPr lang="en-US" dirty="0" smtClean="0"/>
              <a:t>“The King will reply, ‘Truly I tell you, whatever you did for one of the least of these brothers and sisters of mine, you did for me.’ </a:t>
            </a:r>
          </a:p>
          <a:p>
            <a:r>
              <a:rPr lang="en-US" baseline="30000" dirty="0" smtClean="0"/>
              <a:t>41 </a:t>
            </a:r>
            <a:r>
              <a:rPr lang="en-US" dirty="0" smtClean="0"/>
              <a:t>“Then he will say to those on his left, ‘Depart from me, you who are cursed, into the eternal fire prepared for the devil and his angels. </a:t>
            </a:r>
            <a:r>
              <a:rPr lang="en-US" baseline="30000" dirty="0" smtClean="0"/>
              <a:t>42 </a:t>
            </a:r>
            <a:r>
              <a:rPr lang="en-US" dirty="0" smtClean="0"/>
              <a:t>For I was hungry and you gave me nothing to eat, I was thirsty and you gave me nothing to drink, </a:t>
            </a:r>
            <a:r>
              <a:rPr lang="en-US" baseline="30000" dirty="0" smtClean="0"/>
              <a:t>43 </a:t>
            </a:r>
            <a:r>
              <a:rPr lang="en-US" dirty="0" smtClean="0"/>
              <a:t>I was a stranger and you did not invite me in, I needed clothes and you did not clothe me, I was sick and in prison and you did not look after me.’</a:t>
            </a:r>
          </a:p>
          <a:p>
            <a:r>
              <a:rPr lang="en-US" baseline="30000" dirty="0" smtClean="0"/>
              <a:t>44 </a:t>
            </a:r>
            <a:r>
              <a:rPr lang="en-US" dirty="0" smtClean="0"/>
              <a:t>“They also will answer, ‘Lord, when did we see you hungry or thirsty or a stranger or needing clothes or sick or in prison, and did not help you?’</a:t>
            </a:r>
          </a:p>
          <a:p>
            <a:r>
              <a:rPr lang="en-US" baseline="30000" dirty="0" smtClean="0"/>
              <a:t>45 </a:t>
            </a:r>
            <a:r>
              <a:rPr lang="en-US" dirty="0" smtClean="0"/>
              <a:t>“He will reply, ‘Truly I tell you, whatever you did not do for one of the least of these, you did not do for me.’ </a:t>
            </a:r>
          </a:p>
          <a:p>
            <a:r>
              <a:rPr lang="en-US" baseline="30000" dirty="0" smtClean="0"/>
              <a:t>46 </a:t>
            </a:r>
            <a:r>
              <a:rPr lang="en-US" dirty="0" smtClean="0"/>
              <a:t>“Then they will go away to eternal punishment, but the righteous to eternal life. ”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7</a:t>
            </a:fld>
            <a:endParaRPr lang="en-US" dirty="0"/>
          </a:p>
        </p:txBody>
      </p:sp>
    </p:spTree>
    <p:extLst>
      <p:ext uri="{BB962C8B-B14F-4D97-AF65-F5344CB8AC3E}">
        <p14:creationId xmlns:p14="http://schemas.microsoft.com/office/powerpoint/2010/main" val="2572092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Churches are to be a place of worship and teaching of</a:t>
            </a:r>
            <a:r>
              <a:rPr lang="en-US" baseline="0" dirty="0" smtClean="0"/>
              <a:t> God’s word.  When churches are having to spend 85% of what they take in on expenses just keeping the church open there is little room for helping others. </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8</a:t>
            </a:fld>
            <a:endParaRPr lang="en-US" dirty="0"/>
          </a:p>
        </p:txBody>
      </p:sp>
    </p:spTree>
    <p:extLst>
      <p:ext uri="{BB962C8B-B14F-4D97-AF65-F5344CB8AC3E}">
        <p14:creationId xmlns:p14="http://schemas.microsoft.com/office/powerpoint/2010/main" val="1692233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said that marriages are made in heaven but then why most marriages end in divorce. According to US </a:t>
            </a:r>
            <a:r>
              <a:rPr lang="en-US" sz="1200" kern="1200" dirty="0" smtClean="0">
                <a:solidFill>
                  <a:schemeClr val="tx1"/>
                </a:solidFill>
                <a:effectLst/>
                <a:latin typeface="+mn-lt"/>
                <a:ea typeface="+mn-ea"/>
                <a:cs typeface="+mn-cs"/>
                <a:hlinkClick r:id="rId3"/>
              </a:rPr>
              <a:t>divorce statistics</a:t>
            </a:r>
            <a:r>
              <a:rPr lang="en-US" sz="1200" kern="1200" dirty="0" smtClean="0">
                <a:solidFill>
                  <a:schemeClr val="tx1"/>
                </a:solidFill>
                <a:effectLst/>
                <a:latin typeface="+mn-lt"/>
                <a:ea typeface="+mn-ea"/>
                <a:cs typeface="+mn-cs"/>
              </a:rPr>
              <a:t>, the rate of divorce in America is very close to the shocking figure of 50%. </a:t>
            </a:r>
          </a:p>
          <a:p>
            <a:r>
              <a:rPr lang="en-US" sz="1200" kern="1200" dirty="0" smtClean="0">
                <a:solidFill>
                  <a:schemeClr val="tx1"/>
                </a:solidFill>
                <a:effectLst/>
                <a:latin typeface="+mn-lt"/>
                <a:ea typeface="+mn-ea"/>
                <a:cs typeface="+mn-cs"/>
              </a:rPr>
              <a:t>Money also poses as one of the biggest causes in the lives of married couples that ultimately result in divorce. Often, money has been the possible cause of disagreement on different issues between people including couples. </a:t>
            </a:r>
            <a:r>
              <a:rPr lang="en-US" sz="1200" b="1" kern="1200" dirty="0" smtClean="0">
                <a:solidFill>
                  <a:schemeClr val="tx1"/>
                </a:solidFill>
                <a:effectLst/>
                <a:latin typeface="+mn-lt"/>
                <a:ea typeface="+mn-ea"/>
                <a:cs typeface="+mn-cs"/>
              </a:rPr>
              <a:t>The love for money is the root of all kinds of evil and it’s definitely the cause of arguments, fights, and court actions.</a:t>
            </a:r>
            <a:r>
              <a:rPr lang="en-US" sz="1200" kern="1200" dirty="0" smtClean="0">
                <a:solidFill>
                  <a:schemeClr val="tx1"/>
                </a:solidFill>
                <a:effectLst/>
                <a:latin typeface="+mn-lt"/>
                <a:ea typeface="+mn-ea"/>
                <a:cs typeface="+mn-cs"/>
              </a:rPr>
              <a:t> </a:t>
            </a:r>
          </a:p>
          <a:p>
            <a:r>
              <a:rPr lang="en-US" dirty="0" smtClean="0"/>
              <a:t>The number of U.S. homes receiving a foreclosure filing will climb about 20 percent in 2011, reaching a peak for the housing crisis, as unemployment remains high and banks resume seizures after a slowdown, RealtyTrac Inc. said. </a:t>
            </a:r>
          </a:p>
          <a:p>
            <a:r>
              <a:rPr lang="en-US" dirty="0" smtClean="0"/>
              <a:t>Consumer bankruptcies reached roughly 1.53 million for the 2010 calendar year ended Dec. 31, numbers compiled by National Bankruptcy Research Center for ABI concluded. The figure represents a 9% increase from 2009, when approximately 1.41 million consumer filings were recorded.</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9</a:t>
            </a:fld>
            <a:endParaRPr lang="en-US" dirty="0"/>
          </a:p>
        </p:txBody>
      </p:sp>
    </p:spTree>
    <p:extLst>
      <p:ext uri="{BB962C8B-B14F-4D97-AF65-F5344CB8AC3E}">
        <p14:creationId xmlns:p14="http://schemas.microsoft.com/office/powerpoint/2010/main" val="53344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Giving to churches went down 1.2 billion</a:t>
            </a:r>
            <a:r>
              <a:rPr lang="en-US" baseline="0" dirty="0" smtClean="0"/>
              <a:t> dollars in 2010 this was triple the drop in 2009.</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Then and </a:t>
            </a:r>
            <a:r>
              <a:rPr lang="en-US" sz="1200" b="0" i="0" kern="1200" dirty="0" err="1" smtClean="0">
                <a:solidFill>
                  <a:schemeClr val="tx1"/>
                </a:solidFill>
                <a:effectLst/>
                <a:latin typeface="+mn-lt"/>
                <a:ea typeface="+mn-ea"/>
                <a:cs typeface="+mn-cs"/>
              </a:rPr>
              <a:t>Now:Giving</a:t>
            </a:r>
            <a:r>
              <a:rPr lang="en-US" sz="1200" b="0" i="0" kern="1200" dirty="0" smtClean="0">
                <a:solidFill>
                  <a:schemeClr val="tx1"/>
                </a:solidFill>
                <a:effectLst/>
                <a:latin typeface="+mn-lt"/>
                <a:ea typeface="+mn-ea"/>
                <a:cs typeface="+mn-cs"/>
              </a:rPr>
              <a:t> by North American churchgoers was higher during the Great Depression (3.3 percent of per capita income in 1933) than it was after a half-century of unprecedented prosperity (2.5 percent in 2004).</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a:t>
            </a:r>
            <a:r>
              <a:rPr lang="en-US" sz="1200" i="1" kern="1200" dirty="0" smtClean="0">
                <a:solidFill>
                  <a:schemeClr val="tx1"/>
                </a:solidFill>
                <a:effectLst/>
                <a:latin typeface="+mn-lt"/>
                <a:ea typeface="+mn-ea"/>
                <a:cs typeface="+mn-cs"/>
              </a:rPr>
              <a:t>2012 Yearbook of American &amp; Canadian Churches</a:t>
            </a:r>
            <a:r>
              <a:rPr lang="en-US" sz="1200" kern="1200" dirty="0" smtClean="0">
                <a:solidFill>
                  <a:schemeClr val="tx1"/>
                </a:solidFill>
                <a:effectLst/>
                <a:latin typeface="+mn-lt"/>
                <a:ea typeface="+mn-ea"/>
                <a:cs typeface="+mn-cs"/>
              </a:rPr>
              <a:t>, the almost $29 billion contributed by church members represented a 2.2 percent decrease in terms of per capita giving.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$1.2 billion decline in 2010 was nearly three times as large as the $431 million in losses reported in 2009, and "provides clear evidence of the impact of the deepening crises in the reporting period," the </a:t>
            </a:r>
            <a:r>
              <a:rPr lang="en-US" sz="1200" i="1" kern="1200" dirty="0" smtClean="0">
                <a:solidFill>
                  <a:schemeClr val="tx1"/>
                </a:solidFill>
                <a:effectLst/>
                <a:latin typeface="+mn-lt"/>
                <a:ea typeface="+mn-ea"/>
                <a:cs typeface="+mn-cs"/>
              </a:rPr>
              <a:t>Yearbook</a:t>
            </a:r>
            <a:r>
              <a:rPr lang="en-US" sz="1200" kern="1200" dirty="0" smtClean="0">
                <a:solidFill>
                  <a:schemeClr val="tx1"/>
                </a:solidFill>
                <a:effectLst/>
                <a:latin typeface="+mn-lt"/>
                <a:ea typeface="+mn-ea"/>
                <a:cs typeface="+mn-cs"/>
              </a:rPr>
              <a:t>'s editor, the Rev. Eileen Lindner, wrote.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1) The number of Christians has declined 12% since 1990, and is now 76%, the lowest percentage in American history.</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r>
            <a:r>
              <a:rPr lang="en-US" sz="1200" u="none" strike="noStrike" kern="1200" dirty="0" smtClean="0">
                <a:solidFill>
                  <a:schemeClr val="tx1"/>
                </a:solidFill>
                <a:effectLst/>
                <a:latin typeface="+mn-lt"/>
                <a:ea typeface="+mn-ea"/>
                <a:cs typeface="+mn-cs"/>
                <a:hlinkClick r:id="rId3"/>
              </a:rPr>
              <a:t>http://www.foxnews.com/opinion/2009/09/25/bruce-feiler-christians-americans-gone/#ixzz24TgWpjN9</a:t>
            </a:r>
            <a:endParaRPr lang="en-US" sz="120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Approximately</a:t>
            </a:r>
            <a:r>
              <a:rPr lang="en-US" baseline="0" dirty="0" smtClean="0"/>
              <a:t> 80% of the church’s income is utilized on just keeping the church going.  This leaves very little for missions, benevolence, and aid to the ones the Lord has called us to help.  </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10</a:t>
            </a:fld>
            <a:endParaRPr lang="en-US" dirty="0"/>
          </a:p>
        </p:txBody>
      </p:sp>
    </p:spTree>
    <p:extLst>
      <p:ext uri="{BB962C8B-B14F-4D97-AF65-F5344CB8AC3E}">
        <p14:creationId xmlns:p14="http://schemas.microsoft.com/office/powerpoint/2010/main" val="18095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Top 3 Largest National Christian Populations:</a:t>
            </a:r>
          </a:p>
          <a:p>
            <a:r>
              <a:rPr lang="en-US" dirty="0" smtClean="0">
                <a:effectLst/>
              </a:rPr>
              <a:t>US - 246,780,000 (79.5% of the Population) </a:t>
            </a:r>
            <a:br>
              <a:rPr lang="en-US" dirty="0" smtClean="0">
                <a:effectLst/>
              </a:rPr>
            </a:br>
            <a:r>
              <a:rPr lang="en-US" dirty="0" smtClean="0">
                <a:effectLst/>
              </a:rPr>
              <a:t>Brazil - 175,770,000 (90.2% of the Population) </a:t>
            </a:r>
            <a:br>
              <a:rPr lang="en-US" dirty="0" smtClean="0">
                <a:effectLst/>
              </a:rPr>
            </a:br>
            <a:r>
              <a:rPr lang="en-US" dirty="0" smtClean="0">
                <a:effectLst/>
              </a:rPr>
              <a:t>Mexico - 107,780,000 (95% of the Population) </a:t>
            </a:r>
            <a:br>
              <a:rPr lang="en-US" dirty="0" smtClean="0">
                <a:effectLst/>
              </a:rPr>
            </a:br>
            <a:r>
              <a:rPr lang="en-US" dirty="0" smtClean="0">
                <a:effectLst/>
                <a:hlinkClick r:id="rId3"/>
              </a:rPr>
              <a:t>Pew Forum on Religion and Public Life (2010)</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11</a:t>
            </a:fld>
            <a:endParaRPr lang="en-US" dirty="0"/>
          </a:p>
        </p:txBody>
      </p:sp>
    </p:spTree>
    <p:extLst>
      <p:ext uri="{BB962C8B-B14F-4D97-AF65-F5344CB8AC3E}">
        <p14:creationId xmlns:p14="http://schemas.microsoft.com/office/powerpoint/2010/main" val="1956317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not</a:t>
            </a:r>
            <a:r>
              <a:rPr lang="en-US" baseline="0" dirty="0" smtClean="0"/>
              <a:t> to have washed Judas’s feet, or worse yet, receive the Judas kiss.  Jesus was fully man however, he was also fully God, God is love, so that kiss must have hurt him deeply, one he came to save was selling for thirty pieces of silver.  </a:t>
            </a:r>
            <a:endParaRPr lang="en-US" dirty="0"/>
          </a:p>
        </p:txBody>
      </p:sp>
      <p:sp>
        <p:nvSpPr>
          <p:cNvPr id="4" name="Slide Number Placeholder 3"/>
          <p:cNvSpPr>
            <a:spLocks noGrp="1"/>
          </p:cNvSpPr>
          <p:nvPr>
            <p:ph type="sldNum" sz="quarter" idx="10"/>
          </p:nvPr>
        </p:nvSpPr>
        <p:spPr/>
        <p:txBody>
          <a:bodyPr/>
          <a:lstStyle/>
          <a:p>
            <a:fld id="{062D0ABB-FC5D-4EDD-97C0-EA9B4F4FDEBD}" type="slidenum">
              <a:rPr lang="en-US" smtClean="0"/>
              <a:t>12</a:t>
            </a:fld>
            <a:endParaRPr lang="en-US" dirty="0"/>
          </a:p>
        </p:txBody>
      </p:sp>
    </p:spTree>
    <p:extLst>
      <p:ext uri="{BB962C8B-B14F-4D97-AF65-F5344CB8AC3E}">
        <p14:creationId xmlns:p14="http://schemas.microsoft.com/office/powerpoint/2010/main" val="466956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8F89AF-AC71-4362-A4B9-122BE46F404A}" type="datetimeFigureOut">
              <a:rPr lang="en-US" smtClean="0"/>
              <a:t>8/26/2012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27A5B-5E07-435C-B0AB-42B376AD81B0}" type="slidenum">
              <a:rPr lang="en-US" smtClean="0"/>
              <a:t>‹#›</a:t>
            </a:fld>
            <a:endParaRPr lang="en-US" dirty="0"/>
          </a:p>
        </p:txBody>
      </p:sp>
    </p:spTree>
    <p:extLst>
      <p:ext uri="{BB962C8B-B14F-4D97-AF65-F5344CB8AC3E}">
        <p14:creationId xmlns:p14="http://schemas.microsoft.com/office/powerpoint/2010/main" val="283104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F89AF-AC71-4362-A4B9-122BE46F404A}" type="datetimeFigureOut">
              <a:rPr lang="en-US" smtClean="0"/>
              <a:t>8/26/2012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27A5B-5E07-435C-B0AB-42B376AD81B0}" type="slidenum">
              <a:rPr lang="en-US" smtClean="0"/>
              <a:t>‹#›</a:t>
            </a:fld>
            <a:endParaRPr lang="en-US" dirty="0"/>
          </a:p>
        </p:txBody>
      </p:sp>
    </p:spTree>
    <p:extLst>
      <p:ext uri="{BB962C8B-B14F-4D97-AF65-F5344CB8AC3E}">
        <p14:creationId xmlns:p14="http://schemas.microsoft.com/office/powerpoint/2010/main" val="2369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F89AF-AC71-4362-A4B9-122BE46F404A}" type="datetimeFigureOut">
              <a:rPr lang="en-US" smtClean="0"/>
              <a:t>8/26/2012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27A5B-5E07-435C-B0AB-42B376AD81B0}" type="slidenum">
              <a:rPr lang="en-US" smtClean="0"/>
              <a:t>‹#›</a:t>
            </a:fld>
            <a:endParaRPr lang="en-US" dirty="0"/>
          </a:p>
        </p:txBody>
      </p:sp>
    </p:spTree>
    <p:extLst>
      <p:ext uri="{BB962C8B-B14F-4D97-AF65-F5344CB8AC3E}">
        <p14:creationId xmlns:p14="http://schemas.microsoft.com/office/powerpoint/2010/main" val="228636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8F89AF-AC71-4362-A4B9-122BE46F404A}" type="datetimeFigureOut">
              <a:rPr lang="en-US" smtClean="0"/>
              <a:t>8/26/2012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27A5B-5E07-435C-B0AB-42B376AD81B0}" type="slidenum">
              <a:rPr lang="en-US" smtClean="0"/>
              <a:t>‹#›</a:t>
            </a:fld>
            <a:endParaRPr lang="en-US" dirty="0"/>
          </a:p>
        </p:txBody>
      </p:sp>
    </p:spTree>
    <p:extLst>
      <p:ext uri="{BB962C8B-B14F-4D97-AF65-F5344CB8AC3E}">
        <p14:creationId xmlns:p14="http://schemas.microsoft.com/office/powerpoint/2010/main" val="361605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8F89AF-AC71-4362-A4B9-122BE46F404A}" type="datetimeFigureOut">
              <a:rPr lang="en-US" smtClean="0"/>
              <a:t>8/26/2012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E27A5B-5E07-435C-B0AB-42B376AD81B0}" type="slidenum">
              <a:rPr lang="en-US" smtClean="0"/>
              <a:t>‹#›</a:t>
            </a:fld>
            <a:endParaRPr lang="en-US" dirty="0"/>
          </a:p>
        </p:txBody>
      </p:sp>
    </p:spTree>
    <p:extLst>
      <p:ext uri="{BB962C8B-B14F-4D97-AF65-F5344CB8AC3E}">
        <p14:creationId xmlns:p14="http://schemas.microsoft.com/office/powerpoint/2010/main" val="306851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8F89AF-AC71-4362-A4B9-122BE46F404A}" type="datetimeFigureOut">
              <a:rPr lang="en-US" smtClean="0"/>
              <a:t>8/26/2012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E27A5B-5E07-435C-B0AB-42B376AD81B0}" type="slidenum">
              <a:rPr lang="en-US" smtClean="0"/>
              <a:t>‹#›</a:t>
            </a:fld>
            <a:endParaRPr lang="en-US" dirty="0"/>
          </a:p>
        </p:txBody>
      </p:sp>
    </p:spTree>
    <p:extLst>
      <p:ext uri="{BB962C8B-B14F-4D97-AF65-F5344CB8AC3E}">
        <p14:creationId xmlns:p14="http://schemas.microsoft.com/office/powerpoint/2010/main" val="398907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8F89AF-AC71-4362-A4B9-122BE46F404A}" type="datetimeFigureOut">
              <a:rPr lang="en-US" smtClean="0"/>
              <a:t>8/26/2012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E27A5B-5E07-435C-B0AB-42B376AD81B0}" type="slidenum">
              <a:rPr lang="en-US" smtClean="0"/>
              <a:t>‹#›</a:t>
            </a:fld>
            <a:endParaRPr lang="en-US" dirty="0"/>
          </a:p>
        </p:txBody>
      </p:sp>
    </p:spTree>
    <p:extLst>
      <p:ext uri="{BB962C8B-B14F-4D97-AF65-F5344CB8AC3E}">
        <p14:creationId xmlns:p14="http://schemas.microsoft.com/office/powerpoint/2010/main" val="417338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8F89AF-AC71-4362-A4B9-122BE46F404A}" type="datetimeFigureOut">
              <a:rPr lang="en-US" smtClean="0"/>
              <a:t>8/26/2012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E27A5B-5E07-435C-B0AB-42B376AD81B0}" type="slidenum">
              <a:rPr lang="en-US" smtClean="0"/>
              <a:t>‹#›</a:t>
            </a:fld>
            <a:endParaRPr lang="en-US" dirty="0"/>
          </a:p>
        </p:txBody>
      </p:sp>
    </p:spTree>
    <p:extLst>
      <p:ext uri="{BB962C8B-B14F-4D97-AF65-F5344CB8AC3E}">
        <p14:creationId xmlns:p14="http://schemas.microsoft.com/office/powerpoint/2010/main" val="158768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F89AF-AC71-4362-A4B9-122BE46F404A}" type="datetimeFigureOut">
              <a:rPr lang="en-US" smtClean="0"/>
              <a:t>8/26/2012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E27A5B-5E07-435C-B0AB-42B376AD81B0}" type="slidenum">
              <a:rPr lang="en-US" smtClean="0"/>
              <a:t>‹#›</a:t>
            </a:fld>
            <a:endParaRPr lang="en-US" dirty="0"/>
          </a:p>
        </p:txBody>
      </p:sp>
    </p:spTree>
    <p:extLst>
      <p:ext uri="{BB962C8B-B14F-4D97-AF65-F5344CB8AC3E}">
        <p14:creationId xmlns:p14="http://schemas.microsoft.com/office/powerpoint/2010/main" val="3005421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F89AF-AC71-4362-A4B9-122BE46F404A}" type="datetimeFigureOut">
              <a:rPr lang="en-US" smtClean="0"/>
              <a:t>8/26/2012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E27A5B-5E07-435C-B0AB-42B376AD81B0}" type="slidenum">
              <a:rPr lang="en-US" smtClean="0"/>
              <a:t>‹#›</a:t>
            </a:fld>
            <a:endParaRPr lang="en-US" dirty="0"/>
          </a:p>
        </p:txBody>
      </p:sp>
    </p:spTree>
    <p:extLst>
      <p:ext uri="{BB962C8B-B14F-4D97-AF65-F5344CB8AC3E}">
        <p14:creationId xmlns:p14="http://schemas.microsoft.com/office/powerpoint/2010/main" val="240163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8F89AF-AC71-4362-A4B9-122BE46F404A}" type="datetimeFigureOut">
              <a:rPr lang="en-US" smtClean="0"/>
              <a:t>8/26/2012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E27A5B-5E07-435C-B0AB-42B376AD81B0}" type="slidenum">
              <a:rPr lang="en-US" smtClean="0"/>
              <a:t>‹#›</a:t>
            </a:fld>
            <a:endParaRPr lang="en-US" dirty="0"/>
          </a:p>
        </p:txBody>
      </p:sp>
    </p:spTree>
    <p:extLst>
      <p:ext uri="{BB962C8B-B14F-4D97-AF65-F5344CB8AC3E}">
        <p14:creationId xmlns:p14="http://schemas.microsoft.com/office/powerpoint/2010/main" val="106724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F89AF-AC71-4362-A4B9-122BE46F404A}" type="datetimeFigureOut">
              <a:rPr lang="en-US" smtClean="0"/>
              <a:t>8/26/2012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27A5B-5E07-435C-B0AB-42B376AD81B0}" type="slidenum">
              <a:rPr lang="en-US" smtClean="0"/>
              <a:t>‹#›</a:t>
            </a:fld>
            <a:endParaRPr lang="en-US" dirty="0"/>
          </a:p>
        </p:txBody>
      </p:sp>
    </p:spTree>
    <p:extLst>
      <p:ext uri="{BB962C8B-B14F-4D97-AF65-F5344CB8AC3E}">
        <p14:creationId xmlns:p14="http://schemas.microsoft.com/office/powerpoint/2010/main" val="2244353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www.biblegateway.com/audio/mclean/niv/Isa.58.1-Isa.58.12"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play.simpletruths.com/movie/pink-bat/store"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play.simpletruths.com/movie/pulling-together/" TargetMode="Externa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76" y="-75470"/>
            <a:ext cx="9067800" cy="6858000"/>
          </a:xfrm>
          <a:prstGeom prst="rect">
            <a:avLst/>
          </a:prstGeom>
        </p:spPr>
      </p:pic>
      <p:sp>
        <p:nvSpPr>
          <p:cNvPr id="6" name="TextBox 5"/>
          <p:cNvSpPr txBox="1"/>
          <p:nvPr/>
        </p:nvSpPr>
        <p:spPr>
          <a:xfrm>
            <a:off x="5334000" y="2133600"/>
            <a:ext cx="3657600" cy="369332"/>
          </a:xfrm>
          <a:prstGeom prst="rect">
            <a:avLst/>
          </a:prstGeom>
          <a:noFill/>
          <a:effectLst>
            <a:innerShdw blurRad="63500" dist="50800" dir="18900000">
              <a:prstClr val="black">
                <a:alpha val="50000"/>
              </a:prstClr>
            </a:innerShdw>
          </a:effectLst>
        </p:spPr>
        <p:txBody>
          <a:bodyPr wrap="square" rtlCol="0">
            <a:spAutoFit/>
          </a:bodyPr>
          <a:lstStyle/>
          <a:p>
            <a:endParaRPr lang="en-US" dirty="0"/>
          </a:p>
        </p:txBody>
      </p:sp>
      <p:sp>
        <p:nvSpPr>
          <p:cNvPr id="5" name="TextBox 4"/>
          <p:cNvSpPr txBox="1"/>
          <p:nvPr/>
        </p:nvSpPr>
        <p:spPr>
          <a:xfrm>
            <a:off x="5257800" y="1441102"/>
            <a:ext cx="3680460" cy="1384995"/>
          </a:xfrm>
          <a:prstGeom prst="rect">
            <a:avLst/>
          </a:prstGeom>
          <a:noFill/>
          <a:ln>
            <a:noFill/>
          </a:ln>
        </p:spPr>
        <p:txBody>
          <a:bodyPr wrap="square" rtlCol="0">
            <a:spAutoFit/>
          </a:bodyPr>
          <a:lstStyle/>
          <a:p>
            <a:r>
              <a:rPr lang="en-US" sz="2800" cap="all" dirty="0" smtClean="0">
                <a:ln>
                  <a:solidFill>
                    <a:schemeClr val="accent2">
                      <a:lumMod val="60000"/>
                      <a:lumOff val="40000"/>
                    </a:schemeClr>
                  </a:solidFill>
                </a:ln>
                <a:solidFill>
                  <a:srgbClr val="C00000"/>
                </a:solidFill>
                <a:effectLst>
                  <a:outerShdw blurRad="60007" dir="2000400" sy="-30000" kx="-800400" algn="bl" rotWithShape="0">
                    <a:prstClr val="black">
                      <a:alpha val="20000"/>
                    </a:prstClr>
                  </a:outerShdw>
                </a:effectLst>
              </a:rPr>
              <a:t>“</a:t>
            </a:r>
            <a:r>
              <a:rPr lang="en-US" sz="2800" cap="all" dirty="0" smtClean="0">
                <a:ln>
                  <a:solidFill>
                    <a:schemeClr val="accent2">
                      <a:lumMod val="60000"/>
                      <a:lumOff val="40000"/>
                    </a:schemeClr>
                  </a:solidFill>
                </a:ln>
                <a:solidFill>
                  <a:srgbClr val="C00000"/>
                </a:solidFill>
                <a:effectLst>
                  <a:outerShdw blurRad="60007" dir="2000400" sy="-30000" kx="-800400" algn="bl" rotWithShape="0">
                    <a:prstClr val="black">
                      <a:alpha val="20000"/>
                    </a:prstClr>
                  </a:outerShdw>
                </a:effectLst>
                <a:latin typeface="Book Antiqua" pitchFamily="18" charset="0"/>
              </a:rPr>
              <a:t>P</a:t>
            </a:r>
            <a:r>
              <a:rPr lang="en-US" sz="2800" dirty="0" smtClean="0">
                <a:ln>
                  <a:solidFill>
                    <a:schemeClr val="accent2">
                      <a:lumMod val="60000"/>
                      <a:lumOff val="40000"/>
                    </a:schemeClr>
                  </a:solidFill>
                </a:ln>
                <a:solidFill>
                  <a:srgbClr val="C00000"/>
                </a:solidFill>
                <a:effectLst>
                  <a:outerShdw blurRad="60007" dir="2000400" sy="-30000" kx="-800400" algn="bl" rotWithShape="0">
                    <a:prstClr val="black">
                      <a:alpha val="20000"/>
                    </a:prstClr>
                  </a:outerShdw>
                </a:effectLst>
                <a:latin typeface="Century" pitchFamily="18" charset="0"/>
              </a:rPr>
              <a:t>roviding Godly financial help, hope, and healing.</a:t>
            </a:r>
            <a:endParaRPr lang="en-US" sz="2800" cap="all" dirty="0">
              <a:ln>
                <a:solidFill>
                  <a:schemeClr val="accent2">
                    <a:lumMod val="60000"/>
                    <a:lumOff val="40000"/>
                  </a:schemeClr>
                </a:solidFill>
              </a:ln>
              <a:solidFill>
                <a:srgbClr val="C00000"/>
              </a:solidFill>
              <a:effectLst>
                <a:outerShdw blurRad="60007" dir="2000400" sy="-30000" kx="-800400" algn="bl" rotWithShape="0">
                  <a:prstClr val="black">
                    <a:alpha val="20000"/>
                  </a:prstClr>
                </a:outerShdw>
              </a:effectLst>
            </a:endParaRPr>
          </a:p>
        </p:txBody>
      </p:sp>
      <p:pic>
        <p:nvPicPr>
          <p:cNvPr id="3" name="10 Track 10.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V="1">
            <a:off x="4327525" y="5867400"/>
            <a:ext cx="487363" cy="457200"/>
          </a:xfrm>
          <a:prstGeom prst="rect">
            <a:avLst/>
          </a:prstGeom>
        </p:spPr>
      </p:pic>
    </p:spTree>
    <p:extLst>
      <p:ext uri="{BB962C8B-B14F-4D97-AF65-F5344CB8AC3E}">
        <p14:creationId xmlns:p14="http://schemas.microsoft.com/office/powerpoint/2010/main" val="2143341148"/>
      </p:ext>
    </p:extLst>
  </p:cSld>
  <p:clrMapOvr>
    <a:masterClrMapping/>
  </p:clrMapOvr>
  <mc:AlternateContent xmlns:mc="http://schemas.openxmlformats.org/markup-compatibility/2006" xmlns:p14="http://schemas.microsoft.com/office/powerpoint/2010/main">
    <mc:Choice Requires="p14">
      <p:transition spd="slow" p14:dur="3400" advTm="384732">
        <p14:reveal/>
      </p:transition>
    </mc:Choice>
    <mc:Fallback xmlns="">
      <p:transition spd="slow" advTm="384732">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6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3106" objId="3"/>
        <p14:stopEvt time="372308"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33CC"/>
                </a:solidFill>
              </a:rPr>
              <a:t>Called to provide </a:t>
            </a:r>
            <a:r>
              <a:rPr lang="en-US" b="1" dirty="0" smtClean="0">
                <a:solidFill>
                  <a:srgbClr val="FF33CC"/>
                </a:solidFill>
              </a:rPr>
              <a:t>help, hope &amp; healing </a:t>
            </a:r>
            <a:r>
              <a:rPr lang="en-US" dirty="0" smtClean="0">
                <a:solidFill>
                  <a:srgbClr val="FF33CC"/>
                </a:solidFill>
              </a:rPr>
              <a:t>to...</a:t>
            </a:r>
            <a:endParaRPr lang="en-US" dirty="0">
              <a:solidFill>
                <a:srgbClr val="FF33CC"/>
              </a:solidFill>
            </a:endParaRPr>
          </a:p>
        </p:txBody>
      </p:sp>
      <p:sp>
        <p:nvSpPr>
          <p:cNvPr id="3" name="Content Placeholder 2"/>
          <p:cNvSpPr>
            <a:spLocks noGrp="1"/>
          </p:cNvSpPr>
          <p:nvPr>
            <p:ph idx="1"/>
          </p:nvPr>
        </p:nvSpPr>
        <p:spPr>
          <a:xfrm>
            <a:off x="457200" y="1600200"/>
            <a:ext cx="8686800" cy="5257800"/>
          </a:xfrm>
        </p:spPr>
        <p:txBody>
          <a:bodyPr/>
          <a:lstStyle/>
          <a:p>
            <a:r>
              <a:rPr lang="en-US" b="1" dirty="0" smtClean="0"/>
              <a:t>Churches</a:t>
            </a:r>
          </a:p>
          <a:p>
            <a:pPr lvl="1"/>
            <a:r>
              <a:rPr lang="en-US" dirty="0" smtClean="0"/>
              <a:t>Providing a vehicle to reach the Body of Christ in need</a:t>
            </a:r>
          </a:p>
          <a:p>
            <a:pPr lvl="1"/>
            <a:r>
              <a:rPr lang="en-US" dirty="0" smtClean="0"/>
              <a:t>Shine the light on the importance of giving to support their church and each other</a:t>
            </a:r>
          </a:p>
          <a:p>
            <a:pPr lvl="1"/>
            <a:r>
              <a:rPr lang="en-US" dirty="0" smtClean="0"/>
              <a:t>Build bridges that will channel the Body of Christ to work together, united, under one God</a:t>
            </a:r>
          </a:p>
          <a:p>
            <a:pPr lvl="1"/>
            <a:r>
              <a:rPr lang="en-US" dirty="0" smtClean="0"/>
              <a:t>Establish benevolence funds for those outside of the faith</a:t>
            </a:r>
          </a:p>
          <a:p>
            <a:pPr lvl="1"/>
            <a:r>
              <a:rPr lang="en-US" dirty="0" smtClean="0"/>
              <a:t>Help pastor’s to lighten their burden</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838200"/>
            <a:ext cx="3177540" cy="1295400"/>
          </a:xfrm>
          <a:prstGeom prst="rect">
            <a:avLst/>
          </a:prstGeom>
        </p:spPr>
      </p:pic>
    </p:spTree>
    <p:custDataLst>
      <p:tags r:id="rId1"/>
    </p:custDataLst>
    <p:extLst>
      <p:ext uri="{BB962C8B-B14F-4D97-AF65-F5344CB8AC3E}">
        <p14:creationId xmlns:p14="http://schemas.microsoft.com/office/powerpoint/2010/main" val="2372848282"/>
      </p:ext>
    </p:extLst>
  </p:cSld>
  <p:clrMapOvr>
    <a:masterClrMapping/>
  </p:clrMapOvr>
  <p:transition spd="slow" advTm="51385">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33CC"/>
                </a:solidFill>
              </a:rPr>
              <a:t>Called to provide </a:t>
            </a:r>
            <a:r>
              <a:rPr lang="en-US" b="1" dirty="0" smtClean="0">
                <a:solidFill>
                  <a:srgbClr val="FF33CC"/>
                </a:solidFill>
              </a:rPr>
              <a:t>help, hope &amp; healing </a:t>
            </a:r>
            <a:r>
              <a:rPr lang="en-US" dirty="0" smtClean="0">
                <a:solidFill>
                  <a:srgbClr val="FF33CC"/>
                </a:solidFill>
              </a:rPr>
              <a:t>to...</a:t>
            </a:r>
            <a:endParaRPr lang="en-US" dirty="0">
              <a:solidFill>
                <a:srgbClr val="FF33CC"/>
              </a:solidFill>
            </a:endParaRPr>
          </a:p>
        </p:txBody>
      </p:sp>
      <p:sp>
        <p:nvSpPr>
          <p:cNvPr id="3" name="Content Placeholder 2"/>
          <p:cNvSpPr>
            <a:spLocks noGrp="1"/>
          </p:cNvSpPr>
          <p:nvPr>
            <p:ph idx="1"/>
          </p:nvPr>
        </p:nvSpPr>
        <p:spPr/>
        <p:txBody>
          <a:bodyPr>
            <a:normAutofit/>
          </a:bodyPr>
          <a:lstStyle/>
          <a:p>
            <a:r>
              <a:rPr lang="en-US" b="1" dirty="0" smtClean="0"/>
              <a:t>Body of Christ</a:t>
            </a:r>
          </a:p>
          <a:p>
            <a:pPr lvl="1"/>
            <a:r>
              <a:rPr lang="en-US" dirty="0" smtClean="0"/>
              <a:t>Free up money that is being paid in interest</a:t>
            </a:r>
          </a:p>
          <a:p>
            <a:pPr lvl="1"/>
            <a:r>
              <a:rPr lang="en-US" dirty="0" smtClean="0"/>
              <a:t>Reduce bankruptcy/foreclosures </a:t>
            </a:r>
          </a:p>
          <a:p>
            <a:pPr lvl="1"/>
            <a:r>
              <a:rPr lang="en-US" dirty="0" smtClean="0"/>
              <a:t>Restore/refresh families and relationships </a:t>
            </a:r>
          </a:p>
          <a:p>
            <a:pPr lvl="1"/>
            <a:r>
              <a:rPr lang="en-US" dirty="0" smtClean="0"/>
              <a:t>Establish a “new-normal” for our wants and desires</a:t>
            </a:r>
          </a:p>
          <a:p>
            <a:pPr lvl="1"/>
            <a:r>
              <a:rPr lang="en-US" dirty="0" smtClean="0"/>
              <a:t>Experience freedom from the chains of debt</a:t>
            </a:r>
          </a:p>
          <a:p>
            <a:pPr lvl="1"/>
            <a:r>
              <a:rPr lang="en-US" dirty="0" smtClean="0"/>
              <a:t>Open opportunities for ministry close to home</a:t>
            </a:r>
          </a:p>
          <a:p>
            <a:pPr lvl="1"/>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838200"/>
            <a:ext cx="3098800" cy="1371600"/>
          </a:xfrm>
          <a:prstGeom prst="rect">
            <a:avLst/>
          </a:prstGeom>
        </p:spPr>
      </p:pic>
    </p:spTree>
    <p:custDataLst>
      <p:tags r:id="rId1"/>
    </p:custDataLst>
    <p:extLst>
      <p:ext uri="{BB962C8B-B14F-4D97-AF65-F5344CB8AC3E}">
        <p14:creationId xmlns:p14="http://schemas.microsoft.com/office/powerpoint/2010/main" val="1413840951"/>
      </p:ext>
    </p:extLst>
  </p:cSld>
  <p:clrMapOvr>
    <a:masterClrMapping/>
  </p:clrMapOvr>
  <p:transition spd="slow" advTm="5427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if………</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457200" lvl="1" indent="0">
              <a:buNone/>
            </a:pPr>
            <a:endParaRPr lang="en-US" dirty="0"/>
          </a:p>
        </p:txBody>
      </p:sp>
      <p:sp>
        <p:nvSpPr>
          <p:cNvPr id="5" name="TextBox 4"/>
          <p:cNvSpPr txBox="1"/>
          <p:nvPr/>
        </p:nvSpPr>
        <p:spPr>
          <a:xfrm>
            <a:off x="1661160" y="2057400"/>
            <a:ext cx="5562600" cy="2739211"/>
          </a:xfrm>
          <a:prstGeom prst="rect">
            <a:avLst/>
          </a:prstGeom>
          <a:noFill/>
        </p:spPr>
        <p:txBody>
          <a:bodyPr wrap="square" rtlCol="0">
            <a:spAutoFit/>
          </a:bodyPr>
          <a:lstStyle/>
          <a:p>
            <a:pPr algn="ctr"/>
            <a:r>
              <a:rPr lang="en-US" sz="3200" dirty="0" smtClean="0"/>
              <a:t>There stood the cross,</a:t>
            </a:r>
          </a:p>
          <a:p>
            <a:pPr algn="ctr"/>
            <a:r>
              <a:rPr lang="en-US" sz="3200" dirty="0" smtClean="0"/>
              <a:t>Burdened with my dross,</a:t>
            </a:r>
          </a:p>
          <a:p>
            <a:pPr algn="ctr"/>
            <a:r>
              <a:rPr lang="en-US" sz="3200" dirty="0" smtClean="0"/>
              <a:t>And it demanded to be paid</a:t>
            </a:r>
          </a:p>
          <a:p>
            <a:pPr algn="ctr"/>
            <a:r>
              <a:rPr lang="en-US" sz="3200" dirty="0" smtClean="0"/>
              <a:t>For the mistakes that </a:t>
            </a:r>
            <a:r>
              <a:rPr lang="en-US" sz="4400" b="1" dirty="0" smtClean="0"/>
              <a:t>I</a:t>
            </a:r>
            <a:r>
              <a:rPr lang="en-US" sz="3200" dirty="0" smtClean="0"/>
              <a:t> made</a:t>
            </a:r>
          </a:p>
          <a:p>
            <a:pPr algn="ctr"/>
            <a:r>
              <a:rPr lang="en-US" sz="3200" dirty="0"/>
              <a:t>And Jesus had walked away</a:t>
            </a:r>
            <a:r>
              <a:rPr lang="en-US" sz="3200" dirty="0" smtClean="0"/>
              <a:t>?</a:t>
            </a:r>
            <a:endParaRPr lang="en-US" sz="3200" dirty="0"/>
          </a:p>
        </p:txBody>
      </p:sp>
    </p:spTree>
    <p:custDataLst>
      <p:tags r:id="rId1"/>
    </p:custDataLst>
    <p:extLst>
      <p:ext uri="{BB962C8B-B14F-4D97-AF65-F5344CB8AC3E}">
        <p14:creationId xmlns:p14="http://schemas.microsoft.com/office/powerpoint/2010/main" val="1057342062"/>
      </p:ext>
    </p:extLst>
  </p:cSld>
  <p:clrMapOvr>
    <a:masterClrMapping/>
  </p:clrMapOvr>
  <mc:AlternateContent xmlns:mc="http://schemas.openxmlformats.org/markup-compatibility/2006" xmlns:p14="http://schemas.microsoft.com/office/powerpoint/2010/main">
    <mc:Choice Requires="p14">
      <p:transition spd="med" p14:dur="700" advTm="182149">
        <p:fade/>
      </p:transition>
    </mc:Choice>
    <mc:Fallback xmlns="">
      <p:transition spd="med" advTm="1821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914400"/>
            <a:ext cx="5334000" cy="3505200"/>
          </a:xfrm>
          <a:prstGeom prst="rect">
            <a:avLst/>
          </a:prstGeom>
        </p:spPr>
      </p:pic>
      <p:sp>
        <p:nvSpPr>
          <p:cNvPr id="3" name="TextBox 2"/>
          <p:cNvSpPr txBox="1"/>
          <p:nvPr/>
        </p:nvSpPr>
        <p:spPr>
          <a:xfrm>
            <a:off x="2133600" y="4876800"/>
            <a:ext cx="4876800" cy="1323439"/>
          </a:xfrm>
          <a:prstGeom prst="rect">
            <a:avLst/>
          </a:prstGeom>
          <a:noFill/>
        </p:spPr>
        <p:txBody>
          <a:bodyPr wrap="square" rtlCol="0">
            <a:spAutoFit/>
          </a:bodyPr>
          <a:lstStyle/>
          <a:p>
            <a:pPr algn="ctr"/>
            <a:r>
              <a:rPr lang="en-US" sz="2000" dirty="0"/>
              <a:t>We all, like sheep, have gone astray, </a:t>
            </a:r>
            <a:br>
              <a:rPr lang="en-US" sz="2000" dirty="0"/>
            </a:br>
            <a:r>
              <a:rPr lang="en-US" sz="2000" dirty="0"/>
              <a:t>    each of us has turned to our own way; </a:t>
            </a:r>
            <a:br>
              <a:rPr lang="en-US" sz="2000" dirty="0"/>
            </a:br>
            <a:r>
              <a:rPr lang="en-US" sz="2000" dirty="0"/>
              <a:t>and the </a:t>
            </a:r>
            <a:r>
              <a:rPr lang="en-US" sz="2000" cap="small" dirty="0"/>
              <a:t>Lord</a:t>
            </a:r>
            <a:r>
              <a:rPr lang="en-US" sz="2000" dirty="0"/>
              <a:t> has laid on him</a:t>
            </a:r>
            <a:br>
              <a:rPr lang="en-US" sz="2000" dirty="0"/>
            </a:br>
            <a:r>
              <a:rPr lang="en-US" sz="2000" dirty="0"/>
              <a:t>    the iniquity of us all</a:t>
            </a:r>
            <a:r>
              <a:rPr lang="en-US" sz="2000" dirty="0" smtClean="0"/>
              <a:t>.-Isaiah 53:6</a:t>
            </a:r>
            <a:endParaRPr lang="en-US" sz="2000" dirty="0"/>
          </a:p>
        </p:txBody>
      </p:sp>
      <p:sp>
        <p:nvSpPr>
          <p:cNvPr id="5" name="TextBox 4"/>
          <p:cNvSpPr txBox="1"/>
          <p:nvPr/>
        </p:nvSpPr>
        <p:spPr>
          <a:xfrm>
            <a:off x="3162300" y="369332"/>
            <a:ext cx="2819400" cy="584775"/>
          </a:xfrm>
          <a:prstGeom prst="rect">
            <a:avLst/>
          </a:prstGeom>
          <a:noFill/>
        </p:spPr>
        <p:txBody>
          <a:bodyPr wrap="square" rtlCol="0">
            <a:spAutoFit/>
          </a:bodyPr>
          <a:lstStyle/>
          <a:p>
            <a:pPr algn="ctr"/>
            <a:r>
              <a:rPr lang="en-US" sz="3200" dirty="0" smtClean="0">
                <a:solidFill>
                  <a:srgbClr val="FF33CC"/>
                </a:solidFill>
              </a:rPr>
              <a:t>He didn’t</a:t>
            </a:r>
            <a:endParaRPr lang="en-US" sz="3200" dirty="0">
              <a:solidFill>
                <a:srgbClr val="FF33CC"/>
              </a:solidFill>
            </a:endParaRPr>
          </a:p>
        </p:txBody>
      </p:sp>
    </p:spTree>
    <p:custDataLst>
      <p:tags r:id="rId1"/>
    </p:custDataLst>
    <p:extLst>
      <p:ext uri="{BB962C8B-B14F-4D97-AF65-F5344CB8AC3E}">
        <p14:creationId xmlns:p14="http://schemas.microsoft.com/office/powerpoint/2010/main" val="352025545"/>
      </p:ext>
    </p:extLst>
  </p:cSld>
  <p:clrMapOvr>
    <a:masterClrMapping/>
  </p:clrMapOvr>
  <p:transition spd="slow" advTm="1908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order to Take Flight….</a:t>
            </a:r>
            <a:endParaRPr lang="en-US" dirty="0"/>
          </a:p>
        </p:txBody>
      </p:sp>
      <p:sp>
        <p:nvSpPr>
          <p:cNvPr id="3" name="Content Placeholder 2"/>
          <p:cNvSpPr>
            <a:spLocks noGrp="1"/>
          </p:cNvSpPr>
          <p:nvPr>
            <p:ph idx="1"/>
          </p:nvPr>
        </p:nvSpPr>
        <p:spPr>
          <a:xfrm>
            <a:off x="457200" y="1295400"/>
            <a:ext cx="8229600" cy="5410200"/>
          </a:xfrm>
        </p:spPr>
        <p:txBody>
          <a:bodyPr>
            <a:normAutofit/>
          </a:bodyPr>
          <a:lstStyle/>
          <a:p>
            <a:r>
              <a:rPr lang="en-US" sz="2400" dirty="0" smtClean="0"/>
              <a:t>Partners</a:t>
            </a:r>
          </a:p>
          <a:p>
            <a:pPr lvl="1"/>
            <a:r>
              <a:rPr lang="en-US" sz="2400" dirty="0" smtClean="0"/>
              <a:t>Churches</a:t>
            </a:r>
          </a:p>
          <a:p>
            <a:pPr lvl="1"/>
            <a:r>
              <a:rPr lang="en-US" sz="2400" dirty="0" smtClean="0"/>
              <a:t>Individuals</a:t>
            </a:r>
          </a:p>
          <a:p>
            <a:r>
              <a:rPr lang="en-US" sz="2400" dirty="0" smtClean="0"/>
              <a:t>Partnership Activities</a:t>
            </a:r>
          </a:p>
          <a:p>
            <a:pPr lvl="1"/>
            <a:r>
              <a:rPr lang="en-US" sz="2400" dirty="0" smtClean="0"/>
              <a:t>Financial Mentors</a:t>
            </a:r>
          </a:p>
          <a:p>
            <a:pPr lvl="1"/>
            <a:r>
              <a:rPr lang="en-US" sz="2400" dirty="0" smtClean="0"/>
              <a:t>Financial Investors</a:t>
            </a:r>
          </a:p>
          <a:p>
            <a:pPr lvl="1"/>
            <a:r>
              <a:rPr lang="en-US" sz="2400" dirty="0" smtClean="0"/>
              <a:t>Professional Advisor’s</a:t>
            </a:r>
          </a:p>
          <a:p>
            <a:pPr lvl="1"/>
            <a:r>
              <a:rPr lang="en-US" sz="2400" dirty="0" smtClean="0"/>
              <a:t>Volunteers</a:t>
            </a:r>
          </a:p>
          <a:p>
            <a:pPr lvl="1"/>
            <a:r>
              <a:rPr lang="en-US" sz="2400" dirty="0" smtClean="0"/>
              <a:t>Dedicated Board Members</a:t>
            </a:r>
          </a:p>
          <a:p>
            <a:pPr lvl="1"/>
            <a:r>
              <a:rPr lang="en-US" sz="2400" b="1" dirty="0" smtClean="0"/>
              <a:t>We need you!</a:t>
            </a:r>
          </a:p>
          <a:p>
            <a:pPr lvl="1"/>
            <a:r>
              <a:rPr lang="en-US" sz="2400" b="1" dirty="0" smtClean="0"/>
              <a:t>Please-during break give your name to someone else and you take theirs.  Thank you!</a:t>
            </a:r>
          </a:p>
          <a:p>
            <a:pPr lvl="1"/>
            <a:endParaRPr lang="en-US" dirty="0" smtClean="0"/>
          </a:p>
          <a:p>
            <a:pPr marL="0" indent="0">
              <a:buNone/>
            </a:pPr>
            <a:endParaRPr lang="en-US" dirty="0" smtClean="0"/>
          </a:p>
          <a:p>
            <a:pPr lvl="1"/>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271584"/>
            <a:ext cx="3200400" cy="2438400"/>
          </a:xfrm>
          <a:prstGeom prst="rect">
            <a:avLst/>
          </a:prstGeom>
        </p:spPr>
      </p:pic>
    </p:spTree>
    <p:custDataLst>
      <p:tags r:id="rId1"/>
    </p:custDataLst>
    <p:extLst>
      <p:ext uri="{BB962C8B-B14F-4D97-AF65-F5344CB8AC3E}">
        <p14:creationId xmlns:p14="http://schemas.microsoft.com/office/powerpoint/2010/main" val="274992214"/>
      </p:ext>
    </p:extLst>
  </p:cSld>
  <p:clrMapOvr>
    <a:masterClrMapping/>
  </p:clrMapOvr>
  <mc:AlternateContent xmlns:mc="http://schemas.openxmlformats.org/markup-compatibility/2006" xmlns:p14="http://schemas.microsoft.com/office/powerpoint/2010/main">
    <mc:Choice Requires="p14">
      <p:transition spd="slow" p14:dur="1400" advTm="1363">
        <p14:doors dir="vert"/>
      </p:transition>
    </mc:Choice>
    <mc:Fallback xmlns="">
      <p:transition spd="slow" advTm="13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19600" y="228600"/>
            <a:ext cx="3886200" cy="5853113"/>
          </a:xfrm>
        </p:spPr>
        <p:txBody>
          <a:bodyPr>
            <a:normAutofit/>
          </a:bodyPr>
          <a:lstStyle/>
          <a:p>
            <a:pPr marL="0" indent="0">
              <a:buNone/>
            </a:pPr>
            <a:r>
              <a:rPr lang="en-US" sz="3600" cap="small" dirty="0" smtClean="0">
                <a:latin typeface="Candara" pitchFamily="34" charset="0"/>
              </a:rPr>
              <a:t>Our foundation</a:t>
            </a:r>
          </a:p>
        </p:txBody>
      </p:sp>
      <p:sp>
        <p:nvSpPr>
          <p:cNvPr id="3" name="Text Placeholder 2"/>
          <p:cNvSpPr>
            <a:spLocks noGrp="1"/>
          </p:cNvSpPr>
          <p:nvPr>
            <p:ph type="body" sz="half" idx="2"/>
          </p:nvPr>
        </p:nvSpPr>
        <p:spPr/>
        <p:txBody>
          <a:bodyPr/>
          <a:lstStyle/>
          <a:p>
            <a:pPr marL="342900" indent="-342900">
              <a:spcBef>
                <a:spcPts val="600"/>
              </a:spcBef>
              <a:buFont typeface="Courier New" pitchFamily="49" charset="0"/>
              <a:buChar char="o"/>
            </a:pPr>
            <a:r>
              <a:rPr lang="en-US" sz="2400" dirty="0" smtClean="0">
                <a:latin typeface="Candara" pitchFamily="34" charset="0"/>
              </a:rPr>
              <a:t>Isaiah 58:1-14</a:t>
            </a:r>
            <a:endParaRPr lang="en-US" sz="2400" dirty="0">
              <a:latin typeface="Candara" pitchFamily="34" charset="0"/>
            </a:endParaRPr>
          </a:p>
          <a:p>
            <a:r>
              <a:rPr lang="en-US" sz="3600" b="1" u="sng" dirty="0" smtClean="0"/>
              <a:t>Then</a:t>
            </a:r>
            <a:r>
              <a:rPr lang="en-US" sz="3600" b="1" dirty="0" smtClean="0"/>
              <a:t> </a:t>
            </a:r>
            <a:r>
              <a:rPr lang="en-US" sz="1600" dirty="0" smtClean="0"/>
              <a:t>your light will break forth like the dawn, and your healing will quickly appear; then your righteousness will go before you, and the glory of the Lord will be your rear guard.</a:t>
            </a:r>
            <a:endParaRPr lang="en-US" sz="1600" b="1" dirty="0" smtClean="0"/>
          </a:p>
        </p:txBody>
      </p:sp>
      <p:pic>
        <p:nvPicPr>
          <p:cNvPr id="1026" name="Picture 2" descr="C:\Users\Owner\AppData\Local\Microsoft\Windows\Temporary Internet Files\Content.IE5\91VSQ477\MP900400141[1].jpg"/>
          <p:cNvPicPr>
            <a:picLocks noGrp="1" noChangeAspect="1" noChangeArrowheads="1"/>
          </p:cNvPicPr>
          <p:nvPr>
            <p:ph sz="half"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990600"/>
            <a:ext cx="3533775"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a:bodyPr>
          <a:lstStyle/>
          <a:p>
            <a:r>
              <a:rPr lang="en-US" dirty="0">
                <a:hlinkClick r:id="rId4"/>
              </a:rPr>
              <a:t>http://www.biblegateway.com/audio/mclean/niv/Isa.58.1-Isa.58.12</a:t>
            </a:r>
            <a:endParaRPr lang="en-US" dirty="0"/>
          </a:p>
        </p:txBody>
      </p:sp>
    </p:spTree>
    <p:extLst>
      <p:ext uri="{BB962C8B-B14F-4D97-AF65-F5344CB8AC3E}">
        <p14:creationId xmlns:p14="http://schemas.microsoft.com/office/powerpoint/2010/main" val="4250623406"/>
      </p:ext>
    </p:extLst>
  </p:cSld>
  <p:clrMapOvr>
    <a:masterClrMapping/>
  </p:clrMapOvr>
  <mc:AlternateContent xmlns:mc="http://schemas.openxmlformats.org/markup-compatibility/2006" xmlns:p14="http://schemas.microsoft.com/office/powerpoint/2010/main">
    <mc:Choice Requires="p14">
      <p:transition spd="slow" p14:dur="2000" advTm="45469"/>
    </mc:Choice>
    <mc:Fallback xmlns="">
      <p:transition spd="slow" advTm="4546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6814" y="1321028"/>
            <a:ext cx="3746066" cy="4893647"/>
          </a:xfrm>
          <a:prstGeom prst="rect">
            <a:avLst/>
          </a:prstGeom>
        </p:spPr>
        <p:txBody>
          <a:bodyPr wrap="square">
            <a:spAutoFit/>
          </a:bodyPr>
          <a:lstStyle/>
          <a:p>
            <a:pPr lvl="1"/>
            <a:endParaRPr lang="en-US" sz="2400" dirty="0" smtClean="0"/>
          </a:p>
          <a:p>
            <a:pPr marL="342900" indent="-342900">
              <a:buFont typeface="Courier New" pitchFamily="49" charset="0"/>
              <a:buChar char="o"/>
            </a:pPr>
            <a:r>
              <a:rPr lang="en-US" sz="2400" dirty="0" smtClean="0">
                <a:latin typeface="Candara" pitchFamily="34" charset="0"/>
              </a:rPr>
              <a:t> Out of every 1,000 Christians</a:t>
            </a:r>
            <a:endParaRPr lang="en-US" sz="2400" dirty="0">
              <a:latin typeface="Candara" pitchFamily="34" charset="0"/>
            </a:endParaRPr>
          </a:p>
          <a:p>
            <a:pPr marL="457200" indent="-457200">
              <a:buFont typeface="Courier New" pitchFamily="49" charset="0"/>
              <a:buChar char="o"/>
            </a:pPr>
            <a:r>
              <a:rPr lang="en-US" sz="2400" dirty="0" smtClean="0">
                <a:latin typeface="Candara" pitchFamily="34" charset="0"/>
              </a:rPr>
              <a:t>230 had income go up</a:t>
            </a:r>
          </a:p>
          <a:p>
            <a:pPr marL="457200" indent="-457200">
              <a:buFont typeface="Courier New" pitchFamily="49" charset="0"/>
              <a:buChar char="o"/>
            </a:pPr>
            <a:r>
              <a:rPr lang="en-US" sz="2400" dirty="0" smtClean="0">
                <a:latin typeface="Candara" pitchFamily="34" charset="0"/>
              </a:rPr>
              <a:t>440 had income stay the same</a:t>
            </a:r>
          </a:p>
          <a:p>
            <a:pPr marL="457200" indent="-457200">
              <a:buFont typeface="Courier New" pitchFamily="49" charset="0"/>
              <a:buChar char="o"/>
            </a:pPr>
            <a:r>
              <a:rPr lang="en-US" sz="2400" dirty="0" smtClean="0">
                <a:latin typeface="Candara" pitchFamily="34" charset="0"/>
              </a:rPr>
              <a:t>330 had their income go down</a:t>
            </a:r>
          </a:p>
          <a:p>
            <a:pPr marL="457200" indent="-457200">
              <a:buFont typeface="Courier New" pitchFamily="49" charset="0"/>
              <a:buChar char="o"/>
            </a:pPr>
            <a:r>
              <a:rPr lang="en-US" sz="2400" dirty="0" smtClean="0">
                <a:latin typeface="Candara" pitchFamily="34" charset="0"/>
              </a:rPr>
              <a:t>That means 77% either flat-lined or declined</a:t>
            </a:r>
          </a:p>
          <a:p>
            <a:pPr marL="457200" indent="-457200">
              <a:buFont typeface="Courier New" pitchFamily="49" charset="0"/>
              <a:buChar char="o"/>
            </a:pPr>
            <a:r>
              <a:rPr lang="en-US" sz="2400" dirty="0" smtClean="0">
                <a:latin typeface="Candara" pitchFamily="34" charset="0"/>
              </a:rPr>
              <a:t>Which category do you fit in?</a:t>
            </a:r>
          </a:p>
          <a:p>
            <a:pPr marL="457200" indent="-457200">
              <a:buFont typeface="Courier New" pitchFamily="49" charset="0"/>
              <a:buChar char="o"/>
            </a:pPr>
            <a:endParaRPr lang="en-US" sz="2400" dirty="0" smtClean="0">
              <a:latin typeface="Candara"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1636149"/>
            <a:ext cx="4553586" cy="3524742"/>
          </a:xfrm>
          <a:prstGeom prst="rect">
            <a:avLst/>
          </a:prstGeom>
        </p:spPr>
      </p:pic>
    </p:spTree>
    <p:custDataLst>
      <p:tags r:id="rId1"/>
    </p:custDataLst>
    <p:extLst>
      <p:ext uri="{BB962C8B-B14F-4D97-AF65-F5344CB8AC3E}">
        <p14:creationId xmlns:p14="http://schemas.microsoft.com/office/powerpoint/2010/main" val="1494061346"/>
      </p:ext>
    </p:extLst>
  </p:cSld>
  <p:clrMapOvr>
    <a:masterClrMapping/>
  </p:clrMapOvr>
  <mc:AlternateContent xmlns:mc="http://schemas.openxmlformats.org/markup-compatibility/2006" xmlns:p14="http://schemas.microsoft.com/office/powerpoint/2010/main">
    <mc:Choice Requires="p14">
      <p:transition spd="slow" p14:dur="2000" advTm="75690"/>
    </mc:Choice>
    <mc:Fallback xmlns="">
      <p:transition spd="slow" advTm="756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What is the current picture?</a:t>
            </a:r>
            <a:r>
              <a:rPr lang="en-US" dirty="0" smtClean="0"/>
              <a:t/>
            </a:r>
            <a:br>
              <a:rPr lang="en-US" dirty="0" smtClean="0"/>
            </a:br>
            <a:endParaRPr lang="en-US" dirty="0"/>
          </a:p>
        </p:txBody>
      </p:sp>
      <p:sp>
        <p:nvSpPr>
          <p:cNvPr id="3" name="Content Placeholder 2"/>
          <p:cNvSpPr>
            <a:spLocks noGrp="1"/>
          </p:cNvSpPr>
          <p:nvPr>
            <p:ph idx="1"/>
          </p:nvPr>
        </p:nvSpPr>
        <p:spPr>
          <a:xfrm>
            <a:off x="4267200" y="2133600"/>
            <a:ext cx="4502150" cy="3581400"/>
          </a:xfrm>
        </p:spPr>
        <p:txBody>
          <a:bodyPr>
            <a:normAutofit fontScale="92500" lnSpcReduction="10000"/>
          </a:bodyPr>
          <a:lstStyle/>
          <a:p>
            <a:r>
              <a:rPr lang="en-US" sz="2400" dirty="0" smtClean="0">
                <a:latin typeface="Candara" pitchFamily="34" charset="0"/>
              </a:rPr>
              <a:t>96% know people who have lost their jobs</a:t>
            </a:r>
          </a:p>
          <a:p>
            <a:r>
              <a:rPr lang="en-US" sz="2400" dirty="0" smtClean="0">
                <a:latin typeface="Candara" pitchFamily="34" charset="0"/>
              </a:rPr>
              <a:t>44% know someone who had to move for employment</a:t>
            </a:r>
          </a:p>
          <a:p>
            <a:r>
              <a:rPr lang="en-US" sz="2400" dirty="0" smtClean="0">
                <a:latin typeface="Candara" pitchFamily="34" charset="0"/>
              </a:rPr>
              <a:t>30% know someone who has lost their home in foreclosure</a:t>
            </a:r>
          </a:p>
          <a:p>
            <a:r>
              <a:rPr lang="en-US" sz="2400" dirty="0" smtClean="0"/>
              <a:t>27% know someone who went bankrupt</a:t>
            </a:r>
          </a:p>
          <a:p>
            <a:r>
              <a:rPr lang="en-US" sz="2400" dirty="0" smtClean="0"/>
              <a:t>Who do you know?  Your neighbor, your friend, possibly you?</a:t>
            </a:r>
            <a:endParaRPr lang="en-US" sz="2400" dirty="0"/>
          </a:p>
        </p:txBody>
      </p:sp>
      <p:sp>
        <p:nvSpPr>
          <p:cNvPr id="4" name="Text Placeholder 3"/>
          <p:cNvSpPr>
            <a:spLocks noGrp="1"/>
          </p:cNvSpPr>
          <p:nvPr>
            <p:ph type="body" sz="half" idx="2"/>
          </p:nvPr>
        </p:nvSpPr>
        <p:spPr/>
        <p:txBody>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28600" y="1295400"/>
            <a:ext cx="3733799" cy="4800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95415376"/>
      </p:ext>
    </p:extLst>
  </p:cSld>
  <p:clrMapOvr>
    <a:masterClrMapping/>
  </p:clrMapOvr>
  <mc:AlternateContent xmlns:mc="http://schemas.openxmlformats.org/markup-compatibility/2006" xmlns:p14="http://schemas.microsoft.com/office/powerpoint/2010/main">
    <mc:Choice Requires="p14">
      <p:transition spd="slow" p14:dur="2000" advTm="81293"/>
    </mc:Choice>
    <mc:Fallback xmlns="">
      <p:transition spd="slow" advTm="812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CC"/>
                </a:solidFill>
              </a:rPr>
              <a:t>Pink Bat</a:t>
            </a:r>
            <a:endParaRPr lang="en-US" dirty="0">
              <a:solidFill>
                <a:srgbClr val="FF33CC"/>
              </a:solidFill>
            </a:endParaRPr>
          </a:p>
        </p:txBody>
      </p:sp>
      <p:sp>
        <p:nvSpPr>
          <p:cNvPr id="3" name="Content Placeholder 2"/>
          <p:cNvSpPr>
            <a:spLocks noGrp="1"/>
          </p:cNvSpPr>
          <p:nvPr>
            <p:ph idx="1"/>
          </p:nvPr>
        </p:nvSpPr>
        <p:spPr/>
        <p:txBody>
          <a:bodyPr/>
          <a:lstStyle/>
          <a:p>
            <a:pPr algn="ctr"/>
            <a:r>
              <a:rPr lang="en-US" dirty="0">
                <a:solidFill>
                  <a:srgbClr val="FF33CC"/>
                </a:solidFill>
                <a:hlinkClick r:id="rId4"/>
              </a:rPr>
              <a:t>http://</a:t>
            </a:r>
            <a:r>
              <a:rPr lang="en-US" dirty="0" smtClean="0">
                <a:solidFill>
                  <a:srgbClr val="FF33CC"/>
                </a:solidFill>
                <a:hlinkClick r:id="rId4"/>
              </a:rPr>
              <a:t>play.simpletruths.com/movie/pink-bat/store</a:t>
            </a:r>
            <a:endParaRPr lang="en-US" dirty="0" smtClean="0">
              <a:solidFill>
                <a:srgbClr val="FF33CC"/>
              </a:solidFill>
            </a:endParaRPr>
          </a:p>
          <a:p>
            <a:pPr algn="ctr"/>
            <a:endParaRPr lang="en-US" dirty="0"/>
          </a:p>
          <a:p>
            <a:pPr marL="0" indent="0" algn="ctr">
              <a:buNone/>
            </a:pPr>
            <a:endParaRPr lang="en-US" dirty="0"/>
          </a:p>
        </p:txBody>
      </p:sp>
      <p:sp>
        <p:nvSpPr>
          <p:cNvPr id="5" name="TextBox 4"/>
          <p:cNvSpPr txBox="1"/>
          <p:nvPr/>
        </p:nvSpPr>
        <p:spPr>
          <a:xfrm>
            <a:off x="1699260" y="3657600"/>
            <a:ext cx="5867400" cy="1015663"/>
          </a:xfrm>
          <a:prstGeom prst="rect">
            <a:avLst/>
          </a:prstGeom>
          <a:noFill/>
        </p:spPr>
        <p:txBody>
          <a:bodyPr wrap="square" rtlCol="0">
            <a:spAutoFit/>
          </a:bodyPr>
          <a:lstStyle/>
          <a:p>
            <a:pPr algn="ctr"/>
            <a:r>
              <a:rPr lang="en-US" sz="6000" dirty="0" smtClean="0">
                <a:solidFill>
                  <a:srgbClr val="FF33CC"/>
                </a:solidFill>
              </a:rPr>
              <a:t>Our Pink Bat</a:t>
            </a:r>
          </a:p>
        </p:txBody>
      </p:sp>
    </p:spTree>
    <p:custDataLst>
      <p:tags r:id="rId1"/>
    </p:custDataLst>
    <p:extLst>
      <p:ext uri="{BB962C8B-B14F-4D97-AF65-F5344CB8AC3E}">
        <p14:creationId xmlns:p14="http://schemas.microsoft.com/office/powerpoint/2010/main" val="4128010414"/>
      </p:ext>
    </p:extLst>
  </p:cSld>
  <p:clrMapOvr>
    <a:masterClrMapping/>
  </p:clrMapOvr>
  <mc:AlternateContent xmlns:mc="http://schemas.openxmlformats.org/markup-compatibility/2006" xmlns:p14="http://schemas.microsoft.com/office/powerpoint/2010/main">
    <mc:Choice Requires="p14">
      <p:transition spd="slow" p14:dur="2000" advTm="496444"/>
    </mc:Choice>
    <mc:Fallback xmlns="">
      <p:transition spd="slow" advTm="4964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itchFamily="34" charset="0"/>
              </a:rPr>
              <a:t>How will this work?	</a:t>
            </a:r>
            <a:endParaRPr lang="en-US" dirty="0">
              <a:latin typeface="Candara" pitchFamily="34" charset="0"/>
            </a:endParaRPr>
          </a:p>
        </p:txBody>
      </p:sp>
      <p:sp>
        <p:nvSpPr>
          <p:cNvPr id="4" name="Content Placeholder 3"/>
          <p:cNvSpPr>
            <a:spLocks noGrp="1"/>
          </p:cNvSpPr>
          <p:nvPr>
            <p:ph sz="half" idx="2"/>
          </p:nvPr>
        </p:nvSpPr>
        <p:spPr>
          <a:xfrm>
            <a:off x="4648200" y="1524000"/>
            <a:ext cx="4038600" cy="4754563"/>
          </a:xfrm>
        </p:spPr>
        <p:txBody>
          <a:bodyPr>
            <a:normAutofit fontScale="92500"/>
          </a:bodyPr>
          <a:lstStyle/>
          <a:p>
            <a:r>
              <a:rPr lang="en-US" sz="2200" dirty="0" smtClean="0">
                <a:solidFill>
                  <a:srgbClr val="FF33CC"/>
                </a:solidFill>
                <a:latin typeface="Candara" pitchFamily="34" charset="0"/>
              </a:rPr>
              <a:t>Investments </a:t>
            </a:r>
            <a:r>
              <a:rPr lang="en-US" sz="2200" dirty="0">
                <a:solidFill>
                  <a:srgbClr val="FF33CC"/>
                </a:solidFill>
                <a:latin typeface="Candara" pitchFamily="34" charset="0"/>
              </a:rPr>
              <a:t>will be </a:t>
            </a:r>
            <a:r>
              <a:rPr lang="en-US" sz="2200" dirty="0" smtClean="0">
                <a:solidFill>
                  <a:srgbClr val="FF33CC"/>
                </a:solidFill>
                <a:latin typeface="Candara" pitchFamily="34" charset="0"/>
              </a:rPr>
              <a:t>taken and gifted to eligible participants</a:t>
            </a:r>
            <a:endParaRPr lang="en-US" sz="2200" dirty="0">
              <a:solidFill>
                <a:srgbClr val="FF33CC"/>
              </a:solidFill>
              <a:latin typeface="Candara" pitchFamily="34" charset="0"/>
            </a:endParaRPr>
          </a:p>
          <a:p>
            <a:r>
              <a:rPr lang="en-US" sz="2200" dirty="0" smtClean="0">
                <a:solidFill>
                  <a:srgbClr val="FF33CC"/>
                </a:solidFill>
                <a:latin typeface="Candara" pitchFamily="34" charset="0"/>
              </a:rPr>
              <a:t>Participant </a:t>
            </a:r>
            <a:r>
              <a:rPr lang="en-US" sz="2200" dirty="0">
                <a:solidFill>
                  <a:srgbClr val="FF33CC"/>
                </a:solidFill>
                <a:latin typeface="Candara" pitchFamily="34" charset="0"/>
              </a:rPr>
              <a:t>will </a:t>
            </a:r>
            <a:r>
              <a:rPr lang="en-US" sz="2200" dirty="0" smtClean="0">
                <a:solidFill>
                  <a:srgbClr val="FF33CC"/>
                </a:solidFill>
                <a:latin typeface="Candara" pitchFamily="34" charset="0"/>
              </a:rPr>
              <a:t>work with mentor and Agape Source staff to establish goals for debt reduction</a:t>
            </a:r>
          </a:p>
          <a:p>
            <a:r>
              <a:rPr lang="en-US" sz="2200" dirty="0" smtClean="0">
                <a:solidFill>
                  <a:srgbClr val="FF33CC"/>
                </a:solidFill>
                <a:latin typeface="Candara" pitchFamily="34" charset="0"/>
              </a:rPr>
              <a:t>Participant will utilize funds for intended purposes only</a:t>
            </a:r>
            <a:endParaRPr lang="en-US" sz="2200" dirty="0">
              <a:solidFill>
                <a:srgbClr val="FF33CC"/>
              </a:solidFill>
              <a:latin typeface="Candara" pitchFamily="34" charset="0"/>
            </a:endParaRPr>
          </a:p>
          <a:p>
            <a:r>
              <a:rPr lang="en-US" sz="2200" dirty="0" smtClean="0">
                <a:solidFill>
                  <a:srgbClr val="FF33CC"/>
                </a:solidFill>
                <a:latin typeface="Candara" pitchFamily="34" charset="0"/>
              </a:rPr>
              <a:t>Participant </a:t>
            </a:r>
            <a:r>
              <a:rPr lang="en-US" sz="2200" dirty="0">
                <a:solidFill>
                  <a:srgbClr val="FF33CC"/>
                </a:solidFill>
                <a:latin typeface="Candara" pitchFamily="34" charset="0"/>
              </a:rPr>
              <a:t>of </a:t>
            </a:r>
            <a:r>
              <a:rPr lang="en-US" sz="2200" dirty="0" smtClean="0">
                <a:solidFill>
                  <a:srgbClr val="FF33CC"/>
                </a:solidFill>
                <a:latin typeface="Candara" pitchFamily="34" charset="0"/>
              </a:rPr>
              <a:t>Agape Source </a:t>
            </a:r>
            <a:r>
              <a:rPr lang="en-US" sz="2200" dirty="0">
                <a:solidFill>
                  <a:srgbClr val="FF33CC"/>
                </a:solidFill>
                <a:latin typeface="Candara" pitchFamily="34" charset="0"/>
              </a:rPr>
              <a:t>will </a:t>
            </a:r>
            <a:r>
              <a:rPr lang="en-US" sz="2200" dirty="0" smtClean="0">
                <a:solidFill>
                  <a:srgbClr val="FF33CC"/>
                </a:solidFill>
                <a:latin typeface="Candara" pitchFamily="34" charset="0"/>
              </a:rPr>
              <a:t>attend </a:t>
            </a:r>
            <a:r>
              <a:rPr lang="en-US" sz="2200" dirty="0">
                <a:solidFill>
                  <a:srgbClr val="FF33CC"/>
                </a:solidFill>
                <a:latin typeface="Candara" pitchFamily="34" charset="0"/>
              </a:rPr>
              <a:t>and give to their own </a:t>
            </a:r>
            <a:r>
              <a:rPr lang="en-US" sz="2200" dirty="0" smtClean="0">
                <a:solidFill>
                  <a:srgbClr val="FF33CC"/>
                </a:solidFill>
                <a:latin typeface="Candara" pitchFamily="34" charset="0"/>
              </a:rPr>
              <a:t>church </a:t>
            </a:r>
          </a:p>
          <a:p>
            <a:r>
              <a:rPr lang="en-US" sz="2200" dirty="0" smtClean="0">
                <a:solidFill>
                  <a:srgbClr val="FF33CC"/>
                </a:solidFill>
                <a:latin typeface="Candara" pitchFamily="34" charset="0"/>
              </a:rPr>
              <a:t>Participant </a:t>
            </a:r>
            <a:r>
              <a:rPr lang="en-US" sz="2200" dirty="0">
                <a:solidFill>
                  <a:srgbClr val="FF33CC"/>
                </a:solidFill>
                <a:latin typeface="Candara" pitchFamily="34" charset="0"/>
              </a:rPr>
              <a:t>will be asked to turn and help others when they are able</a:t>
            </a:r>
          </a:p>
          <a:p>
            <a:pPr marL="0" indent="0">
              <a:buNone/>
            </a:pPr>
            <a:endParaRPr lang="en-US" sz="2200" dirty="0">
              <a:latin typeface="Candara" pitchFamily="34" charset="0"/>
            </a:endParaRPr>
          </a:p>
          <a:p>
            <a:endParaRPr lang="en-US" sz="2400" dirty="0"/>
          </a:p>
          <a:p>
            <a:endParaRPr lang="en-US" dirty="0" smtClean="0">
              <a:latin typeface="Candara" pitchFamily="34" charset="0"/>
            </a:endParaRPr>
          </a:p>
          <a:p>
            <a:endParaRPr lang="en-US" sz="2000" dirty="0"/>
          </a:p>
        </p:txBody>
      </p:sp>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1447800"/>
            <a:ext cx="4038600" cy="4800600"/>
          </a:xfrm>
        </p:spPr>
      </p:pic>
    </p:spTree>
    <p:custDataLst>
      <p:tags r:id="rId1"/>
    </p:custDataLst>
    <p:extLst>
      <p:ext uri="{BB962C8B-B14F-4D97-AF65-F5344CB8AC3E}">
        <p14:creationId xmlns:p14="http://schemas.microsoft.com/office/powerpoint/2010/main" val="3223814695"/>
      </p:ext>
    </p:extLst>
  </p:cSld>
  <p:clrMapOvr>
    <a:masterClrMapping/>
  </p:clrMapOvr>
  <mc:AlternateContent xmlns:mc="http://schemas.openxmlformats.org/markup-compatibility/2006" xmlns:p14="http://schemas.microsoft.com/office/powerpoint/2010/main">
    <mc:Choice Requires="p14">
      <p:transition spd="slow" p14:dur="2000" advTm="290911"/>
    </mc:Choice>
    <mc:Fallback xmlns="">
      <p:transition spd="slow" advTm="2909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Agape Source is…</a:t>
            </a:r>
            <a:endParaRPr lang="en-US" dirty="0"/>
          </a:p>
        </p:txBody>
      </p:sp>
      <p:sp>
        <p:nvSpPr>
          <p:cNvPr id="3" name="Content Placeholder 2"/>
          <p:cNvSpPr>
            <a:spLocks noGrp="1"/>
          </p:cNvSpPr>
          <p:nvPr>
            <p:ph idx="1"/>
          </p:nvPr>
        </p:nvSpPr>
        <p:spPr/>
        <p:txBody>
          <a:bodyPr/>
          <a:lstStyle/>
          <a:p>
            <a:r>
              <a:rPr lang="en-US" dirty="0" smtClean="0"/>
              <a:t>Agape Source Financial is a not-for-profit ministry-first incorporated on 9-20-2000</a:t>
            </a:r>
          </a:p>
          <a:p>
            <a:r>
              <a:rPr lang="en-US" dirty="0" smtClean="0"/>
              <a:t>Operating under the Kearney Area Community Foundation’s 501 (c) 3</a:t>
            </a:r>
          </a:p>
          <a:p>
            <a:r>
              <a:rPr lang="en-US" dirty="0" smtClean="0"/>
              <a:t>Vehicle through which the Body of Christ may work together to free our brothers and sisters in debt-we are here to help strengthen the church not diminish them!</a:t>
            </a:r>
            <a:endParaRPr lang="en-US" dirty="0"/>
          </a:p>
        </p:txBody>
      </p:sp>
    </p:spTree>
    <p:extLst>
      <p:ext uri="{BB962C8B-B14F-4D97-AF65-F5344CB8AC3E}">
        <p14:creationId xmlns:p14="http://schemas.microsoft.com/office/powerpoint/2010/main" val="1349945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ndara" pitchFamily="34" charset="0"/>
              </a:rPr>
              <a:t>How will this work?	</a:t>
            </a:r>
            <a:endParaRPr lang="en-US" dirty="0">
              <a:latin typeface="Candara" pitchFamily="34" charset="0"/>
            </a:endParaRPr>
          </a:p>
        </p:txBody>
      </p:sp>
      <p:sp>
        <p:nvSpPr>
          <p:cNvPr id="4" name="Content Placeholder 3"/>
          <p:cNvSpPr>
            <a:spLocks noGrp="1"/>
          </p:cNvSpPr>
          <p:nvPr>
            <p:ph sz="half" idx="2"/>
          </p:nvPr>
        </p:nvSpPr>
        <p:spPr>
          <a:xfrm>
            <a:off x="4648200" y="1524000"/>
            <a:ext cx="4038600" cy="4754563"/>
          </a:xfrm>
        </p:spPr>
        <p:txBody>
          <a:bodyPr>
            <a:normAutofit fontScale="92500" lnSpcReduction="20000"/>
          </a:bodyPr>
          <a:lstStyle/>
          <a:p>
            <a:r>
              <a:rPr lang="en-US" sz="2400" dirty="0" smtClean="0">
                <a:solidFill>
                  <a:srgbClr val="FF33CC"/>
                </a:solidFill>
                <a:latin typeface="Candara" pitchFamily="34" charset="0"/>
              </a:rPr>
              <a:t>Agape Source will tithe to partner churches for Benevolence funds</a:t>
            </a:r>
          </a:p>
          <a:p>
            <a:r>
              <a:rPr lang="en-US" sz="2400" dirty="0" smtClean="0">
                <a:solidFill>
                  <a:srgbClr val="FF33CC"/>
                </a:solidFill>
                <a:latin typeface="Candara" pitchFamily="34" charset="0"/>
              </a:rPr>
              <a:t>Agape Source will train mentor’s and will provide services needed by participant</a:t>
            </a:r>
          </a:p>
          <a:p>
            <a:r>
              <a:rPr lang="en-US" sz="2400" dirty="0" smtClean="0">
                <a:solidFill>
                  <a:srgbClr val="FF33CC"/>
                </a:solidFill>
                <a:latin typeface="Candara" pitchFamily="34" charset="0"/>
              </a:rPr>
              <a:t>Agape Source will remain non-denominational except for  what is in our “Statement of Faith”</a:t>
            </a:r>
          </a:p>
          <a:p>
            <a:r>
              <a:rPr lang="en-US" sz="2400" dirty="0" smtClean="0">
                <a:solidFill>
                  <a:srgbClr val="FF33CC"/>
                </a:solidFill>
                <a:latin typeface="Candara" pitchFamily="34" charset="0"/>
              </a:rPr>
              <a:t>Agape Source will be accountable and transparent to Body of Christ for funds Agape receives</a:t>
            </a:r>
            <a:endParaRPr lang="en-US" sz="2400" dirty="0">
              <a:solidFill>
                <a:srgbClr val="FF33CC"/>
              </a:solidFill>
              <a:latin typeface="Candara" pitchFamily="34" charset="0"/>
            </a:endParaRPr>
          </a:p>
          <a:p>
            <a:endParaRPr lang="en-US" dirty="0" smtClean="0">
              <a:latin typeface="Candara" pitchFamily="34" charset="0"/>
            </a:endParaRPr>
          </a:p>
          <a:p>
            <a:endParaRPr lang="en-US" sz="2000" dirty="0"/>
          </a:p>
        </p:txBody>
      </p:sp>
      <p:pic>
        <p:nvPicPr>
          <p:cNvPr id="6" name="Content Placeholder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457200" y="1447800"/>
            <a:ext cx="4038600" cy="4800600"/>
          </a:xfrm>
        </p:spPr>
      </p:pic>
    </p:spTree>
    <p:custDataLst>
      <p:tags r:id="rId1"/>
    </p:custDataLst>
    <p:extLst>
      <p:ext uri="{BB962C8B-B14F-4D97-AF65-F5344CB8AC3E}">
        <p14:creationId xmlns:p14="http://schemas.microsoft.com/office/powerpoint/2010/main" val="2933699088"/>
      </p:ext>
    </p:extLst>
  </p:cSld>
  <p:clrMapOvr>
    <a:masterClrMapping/>
  </p:clrMapOvr>
  <mc:AlternateContent xmlns:mc="http://schemas.openxmlformats.org/markup-compatibility/2006" xmlns:p14="http://schemas.microsoft.com/office/powerpoint/2010/main">
    <mc:Choice Requires="p14">
      <p:transition spd="slow" p14:dur="2000" advTm="430343"/>
    </mc:Choice>
    <mc:Fallback xmlns="">
      <p:transition spd="slow" advTm="4303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33CC"/>
                </a:solidFill>
              </a:rPr>
              <a:t>The world’s pink bat!</a:t>
            </a:r>
            <a:endParaRPr lang="en-US" dirty="0">
              <a:solidFill>
                <a:srgbClr val="FF33CC"/>
              </a:solidFill>
            </a:endParaRPr>
          </a:p>
        </p:txBody>
      </p:sp>
      <p:sp>
        <p:nvSpPr>
          <p:cNvPr id="8" name="TextBox 7"/>
          <p:cNvSpPr txBox="1"/>
          <p:nvPr/>
        </p:nvSpPr>
        <p:spPr>
          <a:xfrm>
            <a:off x="2133600" y="1905000"/>
            <a:ext cx="4419600" cy="369332"/>
          </a:xfrm>
          <a:prstGeom prst="rect">
            <a:avLst/>
          </a:prstGeom>
          <a:noFill/>
        </p:spPr>
        <p:txBody>
          <a:bodyPr wrap="square" rtlCol="0">
            <a:spAutoFit/>
          </a:bodyPr>
          <a:lstStyle/>
          <a:p>
            <a:r>
              <a:rPr lang="en-US" dirty="0" smtClean="0"/>
              <a:t> </a:t>
            </a:r>
            <a:endParaRPr lang="en-US" dirty="0"/>
          </a:p>
        </p:txBody>
      </p:sp>
      <p:pic>
        <p:nvPicPr>
          <p:cNvPr id="1026" name="Picture 2" descr="Jesus Tex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37190"/>
            <a:ext cx="4895850" cy="15049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95475" y="3124200"/>
            <a:ext cx="4724400" cy="2585323"/>
          </a:xfrm>
          <a:prstGeom prst="rect">
            <a:avLst/>
          </a:prstGeom>
          <a:noFill/>
        </p:spPr>
        <p:txBody>
          <a:bodyPr wrap="square" rtlCol="0">
            <a:spAutoFit/>
          </a:bodyPr>
          <a:lstStyle/>
          <a:p>
            <a:pPr algn="ctr"/>
            <a:r>
              <a:rPr lang="en-US" sz="5400" dirty="0" smtClean="0"/>
              <a:t>Galatians 6:2</a:t>
            </a:r>
          </a:p>
          <a:p>
            <a:pPr algn="ctr"/>
            <a:endParaRPr lang="en-US" sz="5400" dirty="0"/>
          </a:p>
          <a:p>
            <a:pPr algn="ctr"/>
            <a:r>
              <a:rPr lang="en-US" sz="5400" dirty="0" smtClean="0"/>
              <a:t>Matthew 11:28</a:t>
            </a:r>
            <a:endParaRPr lang="en-US" sz="5400" dirty="0"/>
          </a:p>
        </p:txBody>
      </p:sp>
    </p:spTree>
    <p:extLst>
      <p:ext uri="{BB962C8B-B14F-4D97-AF65-F5344CB8AC3E}">
        <p14:creationId xmlns:p14="http://schemas.microsoft.com/office/powerpoint/2010/main" val="3942987804"/>
      </p:ext>
    </p:extLst>
  </p:cSld>
  <p:clrMapOvr>
    <a:masterClrMapping/>
  </p:clrMapOvr>
  <mc:AlternateContent xmlns:mc="http://schemas.openxmlformats.org/markup-compatibility/2006" xmlns:p14="http://schemas.microsoft.com/office/powerpoint/2010/main">
    <mc:Choice Requires="p14">
      <p:transition spd="slow" p14:dur="2000" advTm="3507"/>
    </mc:Choice>
    <mc:Fallback xmlns="">
      <p:transition spd="slow" advTm="35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Psalm 90:16-17	</a:t>
            </a:r>
            <a:endParaRPr lang="en-US" dirty="0"/>
          </a:p>
        </p:txBody>
      </p:sp>
      <p:sp>
        <p:nvSpPr>
          <p:cNvPr id="3" name="Content Placeholder 2"/>
          <p:cNvSpPr>
            <a:spLocks noGrp="1"/>
          </p:cNvSpPr>
          <p:nvPr>
            <p:ph idx="1"/>
          </p:nvPr>
        </p:nvSpPr>
        <p:spPr/>
        <p:txBody>
          <a:bodyPr/>
          <a:lstStyle/>
          <a:p>
            <a:r>
              <a:rPr lang="en-US" dirty="0" smtClean="0"/>
              <a:t>May your deeds be shown to your servants, your splendor to their children.</a:t>
            </a:r>
          </a:p>
          <a:p>
            <a:r>
              <a:rPr lang="en-US" dirty="0" smtClean="0"/>
              <a:t>May the favor of the Lord our God rest on us; establish the work of our hand for us, yes establish the work of our hands.</a:t>
            </a:r>
          </a:p>
          <a:p>
            <a:pPr marL="0" indent="0">
              <a:buNone/>
            </a:pPr>
            <a:r>
              <a:rPr lang="en-US" dirty="0"/>
              <a:t> </a:t>
            </a:r>
            <a:endParaRPr lang="en-US" dirty="0" smtClean="0"/>
          </a:p>
          <a:p>
            <a:pPr marL="0" indent="0">
              <a:buNone/>
            </a:pPr>
            <a:endParaRPr lang="en-US" dirty="0"/>
          </a:p>
        </p:txBody>
      </p:sp>
    </p:spTree>
    <p:extLst>
      <p:ext uri="{BB962C8B-B14F-4D97-AF65-F5344CB8AC3E}">
        <p14:creationId xmlns:p14="http://schemas.microsoft.com/office/powerpoint/2010/main" val="3460270479"/>
      </p:ext>
    </p:extLst>
  </p:cSld>
  <p:clrMapOvr>
    <a:masterClrMapping/>
  </p:clrMapOvr>
  <mc:AlternateContent xmlns:mc="http://schemas.openxmlformats.org/markup-compatibility/2006" xmlns:p14="http://schemas.microsoft.com/office/powerpoint/2010/main">
    <mc:Choice Requires="p14">
      <p:transition spd="slow" p14:dur="2000" advTm="1430"/>
    </mc:Choice>
    <mc:Fallback xmlns="">
      <p:transition spd="slow" advTm="143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Agape Source Taking Flight</a:t>
            </a:r>
            <a:endParaRPr lang="en-US" dirty="0"/>
          </a:p>
        </p:txBody>
      </p:sp>
      <p:sp>
        <p:nvSpPr>
          <p:cNvPr id="3" name="Content Placeholder 2"/>
          <p:cNvSpPr>
            <a:spLocks noGrp="1"/>
          </p:cNvSpPr>
          <p:nvPr>
            <p:ph idx="1"/>
          </p:nvPr>
        </p:nvSpPr>
        <p:spPr/>
        <p:txBody>
          <a:bodyPr>
            <a:normAutofit/>
          </a:bodyPr>
          <a:lstStyle/>
          <a:p>
            <a:r>
              <a:rPr lang="en-US" dirty="0" smtClean="0"/>
              <a:t>Who Agape Source will serve</a:t>
            </a:r>
          </a:p>
          <a:p>
            <a:r>
              <a:rPr lang="en-US" dirty="0" smtClean="0"/>
              <a:t>How Agape Source will serve</a:t>
            </a:r>
          </a:p>
          <a:p>
            <a:r>
              <a:rPr lang="en-US" dirty="0" smtClean="0"/>
              <a:t>Items needed to Take Flight</a:t>
            </a:r>
          </a:p>
          <a:p>
            <a:r>
              <a:rPr lang="en-US" dirty="0" smtClean="0"/>
              <a:t>Break</a:t>
            </a:r>
          </a:p>
          <a:p>
            <a:r>
              <a:rPr lang="en-US" dirty="0"/>
              <a:t>Testimony: this service works</a:t>
            </a:r>
          </a:p>
          <a:p>
            <a:r>
              <a:rPr lang="en-US" dirty="0" smtClean="0"/>
              <a:t>Details</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1371600"/>
            <a:ext cx="3200400" cy="3962400"/>
          </a:xfrm>
          <a:prstGeom prst="rect">
            <a:avLst/>
          </a:prstGeom>
        </p:spPr>
      </p:pic>
    </p:spTree>
    <p:extLst>
      <p:ext uri="{BB962C8B-B14F-4D97-AF65-F5344CB8AC3E}">
        <p14:creationId xmlns:p14="http://schemas.microsoft.com/office/powerpoint/2010/main" val="507869985"/>
      </p:ext>
    </p:extLst>
  </p:cSld>
  <p:clrMapOvr>
    <a:masterClrMapping/>
  </p:clrMapOvr>
  <p:transition spd="slow" advTm="21377">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help or not to help….</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295400"/>
            <a:ext cx="8229600" cy="5105400"/>
          </a:xfrm>
        </p:spPr>
      </p:pic>
    </p:spTree>
    <p:extLst>
      <p:ext uri="{BB962C8B-B14F-4D97-AF65-F5344CB8AC3E}">
        <p14:creationId xmlns:p14="http://schemas.microsoft.com/office/powerpoint/2010/main" val="3302548237"/>
      </p:ext>
    </p:extLst>
  </p:cSld>
  <p:clrMapOvr>
    <a:masterClrMapping/>
  </p:clrMapOvr>
  <mc:AlternateContent xmlns:mc="http://schemas.openxmlformats.org/markup-compatibility/2006" xmlns:p14="http://schemas.microsoft.com/office/powerpoint/2010/main">
    <mc:Choice Requires="p14">
      <p:transition spd="slow" p14:dur="19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33CC"/>
                </a:solidFill>
              </a:rPr>
              <a:t>What if……..</a:t>
            </a:r>
            <a:endParaRPr lang="en-US" dirty="0">
              <a:solidFill>
                <a:srgbClr val="FF33CC"/>
              </a:solidFill>
            </a:endParaRPr>
          </a:p>
        </p:txBody>
      </p:sp>
      <p:sp>
        <p:nvSpPr>
          <p:cNvPr id="3" name="Content Placeholder 2"/>
          <p:cNvSpPr>
            <a:spLocks noGrp="1"/>
          </p:cNvSpPr>
          <p:nvPr>
            <p:ph idx="1"/>
          </p:nvPr>
        </p:nvSpPr>
        <p:spPr>
          <a:xfrm>
            <a:off x="457200" y="1600201"/>
            <a:ext cx="8229600" cy="2057399"/>
          </a:xfrm>
        </p:spPr>
        <p:txBody>
          <a:bodyPr>
            <a:normAutofit fontScale="55000" lnSpcReduction="20000"/>
          </a:bodyPr>
          <a:lstStyle/>
          <a:p>
            <a:endParaRPr lang="en-US" dirty="0"/>
          </a:p>
          <a:p>
            <a:endParaRPr lang="en-US" dirty="0" smtClean="0"/>
          </a:p>
          <a:p>
            <a:pPr marL="0" indent="0">
              <a:buNone/>
            </a:pPr>
            <a:endParaRPr lang="en-US" dirty="0"/>
          </a:p>
          <a:p>
            <a:pPr algn="ctr"/>
            <a:r>
              <a:rPr lang="en-US" dirty="0" smtClean="0">
                <a:hlinkClick r:id="rId3"/>
              </a:rPr>
              <a:t>http://play.simpletruths.com/movie/pulling-together/</a:t>
            </a:r>
            <a:endParaRPr lang="en-US" dirty="0" smtClean="0"/>
          </a:p>
          <a:p>
            <a:pPr marL="0" indent="0">
              <a:buNone/>
            </a:pPr>
            <a:endParaRPr lang="en-US" dirty="0"/>
          </a:p>
          <a:p>
            <a:pPr marL="0" indent="0">
              <a:buNone/>
            </a:pPr>
            <a:r>
              <a:rPr lang="en-US" dirty="0"/>
              <a:t> </a:t>
            </a:r>
            <a:r>
              <a:rPr lang="en-US" dirty="0" smtClean="0"/>
              <a:t>                                         </a:t>
            </a:r>
          </a:p>
          <a:p>
            <a:pPr marL="0" indent="0">
              <a:buNone/>
            </a:pPr>
            <a:r>
              <a:rPr lang="en-US" dirty="0" smtClean="0"/>
              <a:t>                                            </a:t>
            </a:r>
            <a:endParaRPr lang="en-US" dirty="0"/>
          </a:p>
        </p:txBody>
      </p:sp>
      <p:sp>
        <p:nvSpPr>
          <p:cNvPr id="4" name="TextBox 3"/>
          <p:cNvSpPr txBox="1"/>
          <p:nvPr/>
        </p:nvSpPr>
        <p:spPr>
          <a:xfrm>
            <a:off x="1676400" y="4163050"/>
            <a:ext cx="6248400" cy="523220"/>
          </a:xfrm>
          <a:prstGeom prst="rect">
            <a:avLst/>
          </a:prstGeom>
          <a:noFill/>
        </p:spPr>
        <p:txBody>
          <a:bodyPr wrap="square" rtlCol="0">
            <a:spAutoFit/>
          </a:bodyPr>
          <a:lstStyle/>
          <a:p>
            <a:pPr algn="ctr"/>
            <a:r>
              <a:rPr lang="en-US" sz="2800" dirty="0" smtClean="0">
                <a:solidFill>
                  <a:srgbClr val="FF33CC"/>
                </a:solidFill>
              </a:rPr>
              <a:t>The church was made up of geese?</a:t>
            </a:r>
            <a:endParaRPr lang="en-US" dirty="0">
              <a:solidFill>
                <a:srgbClr val="FF33CC"/>
              </a:solidFill>
            </a:endParaRPr>
          </a:p>
        </p:txBody>
      </p:sp>
    </p:spTree>
    <p:custDataLst>
      <p:tags r:id="rId1"/>
    </p:custDataLst>
    <p:extLst>
      <p:ext uri="{BB962C8B-B14F-4D97-AF65-F5344CB8AC3E}">
        <p14:creationId xmlns:p14="http://schemas.microsoft.com/office/powerpoint/2010/main" val="2591483236"/>
      </p:ext>
    </p:extLst>
  </p:cSld>
  <p:clrMapOvr>
    <a:masterClrMapping/>
  </p:clrMapOvr>
  <p:transition spd="slow" advTm="60974">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end is only the beginning</a:t>
            </a:r>
            <a:endParaRPr lang="en-US" sz="4800" dirty="0"/>
          </a:p>
        </p:txBody>
      </p:sp>
      <p:sp>
        <p:nvSpPr>
          <p:cNvPr id="3" name="Content Placeholder 2"/>
          <p:cNvSpPr>
            <a:spLocks noGrp="1"/>
          </p:cNvSpPr>
          <p:nvPr>
            <p:ph idx="1"/>
          </p:nvPr>
        </p:nvSpPr>
        <p:spPr/>
        <p:txBody>
          <a:bodyPr>
            <a:normAutofit/>
          </a:bodyPr>
          <a:lstStyle/>
          <a:p>
            <a:r>
              <a:rPr lang="en-US" sz="2800" b="1" dirty="0" smtClean="0"/>
              <a:t>Matthew 25:31-46</a:t>
            </a:r>
          </a:p>
          <a:p>
            <a:r>
              <a:rPr lang="en-US" b="1" dirty="0" smtClean="0"/>
              <a:t>Sick</a:t>
            </a:r>
          </a:p>
          <a:p>
            <a:r>
              <a:rPr lang="en-US" b="1" dirty="0" smtClean="0"/>
              <a:t>Hungry</a:t>
            </a:r>
          </a:p>
          <a:p>
            <a:r>
              <a:rPr lang="en-US" b="1" dirty="0" smtClean="0"/>
              <a:t>Thirsty</a:t>
            </a:r>
          </a:p>
          <a:p>
            <a:r>
              <a:rPr lang="en-US" b="1" dirty="0" smtClean="0"/>
              <a:t>Stranger</a:t>
            </a:r>
          </a:p>
          <a:p>
            <a:r>
              <a:rPr lang="en-US" b="1" dirty="0" smtClean="0"/>
              <a:t>Prisoner</a:t>
            </a:r>
          </a:p>
          <a:p>
            <a:r>
              <a:rPr lang="en-US" b="1" dirty="0" smtClean="0"/>
              <a:t>Neighbor</a:t>
            </a:r>
          </a:p>
          <a:p>
            <a:endParaRPr lang="en-US" b="1" dirty="0" smtClean="0"/>
          </a:p>
          <a:p>
            <a:endParaRPr lang="en-US" dirty="0"/>
          </a:p>
          <a:p>
            <a:endParaRPr lang="en-US" dirty="0"/>
          </a:p>
        </p:txBody>
      </p:sp>
    </p:spTree>
    <p:extLst>
      <p:ext uri="{BB962C8B-B14F-4D97-AF65-F5344CB8AC3E}">
        <p14:creationId xmlns:p14="http://schemas.microsoft.com/office/powerpoint/2010/main" val="619071597"/>
      </p:ext>
    </p:extLst>
  </p:cSld>
  <p:clrMapOvr>
    <a:masterClrMapping/>
  </p:clrMapOvr>
  <mc:AlternateContent xmlns:mc="http://schemas.openxmlformats.org/markup-compatibility/2006" xmlns:p14="http://schemas.microsoft.com/office/powerpoint/2010/main">
    <mc:Choice Requires="p14">
      <p:transition spd="slow" p14:dur="2000" advTm="91637"/>
    </mc:Choice>
    <mc:Fallback xmlns="">
      <p:transition spd="slow" advTm="9163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33CC"/>
                </a:solidFill>
              </a:rPr>
              <a:t>Called</a:t>
            </a:r>
            <a:r>
              <a:rPr lang="en-US" b="1" dirty="0">
                <a:solidFill>
                  <a:srgbClr val="FF33CC"/>
                </a:solidFill>
              </a:rPr>
              <a:t> </a:t>
            </a:r>
            <a:r>
              <a:rPr lang="en-US" dirty="0">
                <a:solidFill>
                  <a:srgbClr val="FF33CC"/>
                </a:solidFill>
              </a:rPr>
              <a:t>to provide help, hope &amp; </a:t>
            </a:r>
            <a:r>
              <a:rPr lang="en-US" dirty="0" smtClean="0">
                <a:solidFill>
                  <a:srgbClr val="FF33CC"/>
                </a:solidFill>
              </a:rPr>
              <a:t>healing to…</a:t>
            </a:r>
            <a:endParaRPr lang="en-US" dirty="0">
              <a:solidFill>
                <a:srgbClr val="FF33CC"/>
              </a:solidFill>
            </a:endParaRPr>
          </a:p>
        </p:txBody>
      </p:sp>
      <p:sp>
        <p:nvSpPr>
          <p:cNvPr id="3" name="Content Placeholder 2"/>
          <p:cNvSpPr>
            <a:spLocks noGrp="1"/>
          </p:cNvSpPr>
          <p:nvPr>
            <p:ph idx="1"/>
          </p:nvPr>
        </p:nvSpPr>
        <p:spPr/>
        <p:txBody>
          <a:bodyPr>
            <a:normAutofit fontScale="92500"/>
          </a:bodyPr>
          <a:lstStyle/>
          <a:p>
            <a:r>
              <a:rPr lang="en-US" b="1" dirty="0"/>
              <a:t>First thing addressed is how we responded to those in need</a:t>
            </a:r>
          </a:p>
          <a:p>
            <a:r>
              <a:rPr lang="en-US" b="1" dirty="0"/>
              <a:t>Do  you know someone in need?</a:t>
            </a:r>
          </a:p>
          <a:p>
            <a:r>
              <a:rPr lang="en-US" b="1" dirty="0"/>
              <a:t>Do they have a need greater than you can carry?</a:t>
            </a:r>
          </a:p>
          <a:p>
            <a:r>
              <a:rPr lang="en-US" b="1" dirty="0"/>
              <a:t>Than your church can carry?</a:t>
            </a:r>
          </a:p>
          <a:p>
            <a:r>
              <a:rPr lang="en-US" b="1" dirty="0"/>
              <a:t>Does not fit in the “entitlement programs?”</a:t>
            </a:r>
          </a:p>
          <a:p>
            <a:r>
              <a:rPr lang="en-US" b="1" dirty="0"/>
              <a:t>No government bailouts available-we will be bailing them out </a:t>
            </a:r>
          </a:p>
          <a:p>
            <a:endParaRPr lang="en-US" b="1" dirty="0"/>
          </a:p>
          <a:p>
            <a:endParaRPr lang="en-US" dirty="0"/>
          </a:p>
        </p:txBody>
      </p:sp>
    </p:spTree>
    <p:extLst>
      <p:ext uri="{BB962C8B-B14F-4D97-AF65-F5344CB8AC3E}">
        <p14:creationId xmlns:p14="http://schemas.microsoft.com/office/powerpoint/2010/main" val="4160177661"/>
      </p:ext>
    </p:extLst>
  </p:cSld>
  <p:clrMapOvr>
    <a:masterClrMapping/>
  </p:clrMapOvr>
  <mc:AlternateContent xmlns:mc="http://schemas.openxmlformats.org/markup-compatibility/2006" xmlns:p14="http://schemas.microsoft.com/office/powerpoint/2010/main">
    <mc:Choice Requires="p14">
      <p:transition spd="slow" p14:dur="2000" advTm="27037"/>
    </mc:Choice>
    <mc:Fallback xmlns="">
      <p:transition spd="slow" advTm="2703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33CC"/>
                </a:solidFill>
              </a:rPr>
              <a:t>We will provide help, hope &amp; healing </a:t>
            </a:r>
            <a:r>
              <a:rPr lang="en-US" b="1" dirty="0" smtClean="0">
                <a:solidFill>
                  <a:srgbClr val="FF33CC"/>
                </a:solidFill>
              </a:rPr>
              <a:t>by</a:t>
            </a:r>
            <a:r>
              <a:rPr lang="en-US" dirty="0" smtClean="0">
                <a:solidFill>
                  <a:srgbClr val="FF33CC"/>
                </a:solidFill>
              </a:rPr>
              <a:t>…</a:t>
            </a:r>
            <a:endParaRPr lang="en-US" dirty="0">
              <a:solidFill>
                <a:srgbClr val="FF33CC"/>
              </a:solidFill>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2800" dirty="0" smtClean="0"/>
              <a:t>Offering financial </a:t>
            </a:r>
            <a:r>
              <a:rPr lang="en-US" sz="2800" dirty="0"/>
              <a:t>t</a:t>
            </a:r>
            <a:r>
              <a:rPr lang="en-US" sz="2800" dirty="0" smtClean="0"/>
              <a:t>raining, mentoring, and investments to hurting individuals and families</a:t>
            </a:r>
          </a:p>
          <a:p>
            <a:r>
              <a:rPr lang="en-US" sz="2800" dirty="0" smtClean="0"/>
              <a:t>Partner </a:t>
            </a:r>
            <a:r>
              <a:rPr lang="en-US" sz="2800" dirty="0"/>
              <a:t>with </a:t>
            </a:r>
            <a:r>
              <a:rPr lang="en-US" sz="2800" dirty="0" smtClean="0"/>
              <a:t>churches to provide the framework for: </a:t>
            </a:r>
          </a:p>
          <a:p>
            <a:pPr lvl="1"/>
            <a:r>
              <a:rPr lang="en-US" sz="2400" dirty="0" smtClean="0"/>
              <a:t>Training members to mentor, coach</a:t>
            </a:r>
          </a:p>
          <a:p>
            <a:pPr lvl="1"/>
            <a:r>
              <a:rPr lang="en-US" sz="2400" dirty="0" smtClean="0"/>
              <a:t>Establishing local accountability</a:t>
            </a:r>
          </a:p>
          <a:p>
            <a:pPr lvl="1"/>
            <a:r>
              <a:rPr lang="en-US" sz="2400" dirty="0" smtClean="0"/>
              <a:t>Develop a community of love for each other</a:t>
            </a:r>
          </a:p>
          <a:p>
            <a:pPr lvl="1"/>
            <a:r>
              <a:rPr lang="en-US" sz="2400" dirty="0" smtClean="0"/>
              <a:t>Benevolence funds to assist those outside of the faith</a:t>
            </a:r>
          </a:p>
          <a:p>
            <a:pPr lvl="1"/>
            <a:r>
              <a:rPr lang="en-US" sz="2400" dirty="0" smtClean="0"/>
              <a:t>Be a harbor where the “lost at sea” can find safety</a:t>
            </a:r>
          </a:p>
          <a:p>
            <a:pPr lvl="1"/>
            <a:r>
              <a:rPr lang="en-US" sz="2400" dirty="0" smtClean="0"/>
              <a:t>Aid Christian ministry’s in their call to spread the Gospel</a:t>
            </a:r>
          </a:p>
          <a:p>
            <a:pPr lvl="1"/>
            <a:endParaRPr lang="en-US" dirty="0" smtClean="0"/>
          </a:p>
          <a:p>
            <a:pPr marL="0" indent="0">
              <a:buNone/>
            </a:pPr>
            <a:endParaRPr lang="en-US" dirty="0" smtClean="0"/>
          </a:p>
          <a:p>
            <a:pPr lvl="1"/>
            <a:endParaRPr lang="en-US" dirty="0"/>
          </a:p>
        </p:txBody>
      </p:sp>
    </p:spTree>
    <p:extLst>
      <p:ext uri="{BB962C8B-B14F-4D97-AF65-F5344CB8AC3E}">
        <p14:creationId xmlns:p14="http://schemas.microsoft.com/office/powerpoint/2010/main" val="1532375043"/>
      </p:ext>
    </p:extLst>
  </p:cSld>
  <p:clrMapOvr>
    <a:masterClrMapping/>
  </p:clrMapOvr>
  <p:transition spd="slow" advTm="34408">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33CC"/>
                </a:solidFill>
              </a:rPr>
              <a:t>Called to provide help, hope &amp; healing </a:t>
            </a:r>
            <a:r>
              <a:rPr lang="en-US" b="1" dirty="0" smtClean="0">
                <a:solidFill>
                  <a:srgbClr val="FF33CC"/>
                </a:solidFill>
              </a:rPr>
              <a:t>through</a:t>
            </a:r>
            <a:r>
              <a:rPr lang="en-US" dirty="0" smtClean="0">
                <a:solidFill>
                  <a:srgbClr val="FF33CC"/>
                </a:solidFill>
              </a:rPr>
              <a:t>…</a:t>
            </a:r>
            <a:endParaRPr lang="en-US" dirty="0">
              <a:solidFill>
                <a:srgbClr val="FF33CC"/>
              </a:solidFill>
            </a:endParaRPr>
          </a:p>
        </p:txBody>
      </p:sp>
      <p:sp>
        <p:nvSpPr>
          <p:cNvPr id="3" name="Content Placeholder 2"/>
          <p:cNvSpPr>
            <a:spLocks noGrp="1"/>
          </p:cNvSpPr>
          <p:nvPr>
            <p:ph idx="1"/>
          </p:nvPr>
        </p:nvSpPr>
        <p:spPr/>
        <p:txBody>
          <a:bodyPr/>
          <a:lstStyle/>
          <a:p>
            <a:r>
              <a:rPr lang="en-US" dirty="0" smtClean="0"/>
              <a:t>Financial investments(help), mentoring(hope), and love(healing) to those..</a:t>
            </a:r>
          </a:p>
          <a:p>
            <a:pPr lvl="1"/>
            <a:r>
              <a:rPr lang="en-US" dirty="0" smtClean="0"/>
              <a:t>Feeling hopeless</a:t>
            </a:r>
          </a:p>
          <a:p>
            <a:pPr lvl="1"/>
            <a:r>
              <a:rPr lang="en-US" dirty="0" smtClean="0"/>
              <a:t>With no support</a:t>
            </a:r>
          </a:p>
          <a:p>
            <a:pPr lvl="1"/>
            <a:r>
              <a:rPr lang="en-US" dirty="0" smtClean="0"/>
              <a:t>Lacking skills </a:t>
            </a:r>
          </a:p>
          <a:p>
            <a:pPr lvl="1"/>
            <a:r>
              <a:rPr lang="en-US" dirty="0" smtClean="0"/>
              <a:t>Divorce </a:t>
            </a:r>
            <a:endParaRPr lang="en-US" dirty="0"/>
          </a:p>
          <a:p>
            <a:pPr lvl="1"/>
            <a:r>
              <a:rPr lang="en-US" dirty="0" smtClean="0"/>
              <a:t>Foreclosures</a:t>
            </a:r>
          </a:p>
          <a:p>
            <a:pPr lvl="1"/>
            <a:r>
              <a:rPr lang="en-US" dirty="0" smtClean="0"/>
              <a:t>Bankruptcy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819400"/>
            <a:ext cx="4404360" cy="3810000"/>
          </a:xfrm>
          <a:prstGeom prst="rect">
            <a:avLst/>
          </a:prstGeom>
        </p:spPr>
      </p:pic>
    </p:spTree>
    <p:extLst>
      <p:ext uri="{BB962C8B-B14F-4D97-AF65-F5344CB8AC3E}">
        <p14:creationId xmlns:p14="http://schemas.microsoft.com/office/powerpoint/2010/main" val="3661615448"/>
      </p:ext>
    </p:extLst>
  </p:cSld>
  <p:clrMapOvr>
    <a:masterClrMapping/>
  </p:clrMapOvr>
  <p:transition spd="slow" advTm="44297">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6.2"/>
</p:tagLst>
</file>

<file path=ppt/tags/tag10.xml><?xml version="1.0" encoding="utf-8"?>
<p:tagLst xmlns:a="http://schemas.openxmlformats.org/drawingml/2006/main" xmlns:r="http://schemas.openxmlformats.org/officeDocument/2006/relationships" xmlns:p="http://schemas.openxmlformats.org/presentationml/2006/main">
  <p:tag name="TIMING" val="|6.5|26.6|42.6|56.8|136.2"/>
</p:tagLst>
</file>

<file path=ppt/tags/tag11.xml><?xml version="1.0" encoding="utf-8"?>
<p:tagLst xmlns:a="http://schemas.openxmlformats.org/drawingml/2006/main" xmlns:r="http://schemas.openxmlformats.org/officeDocument/2006/relationships" xmlns:p="http://schemas.openxmlformats.org/presentationml/2006/main">
  <p:tag name="TIMING" val="|0.9|42.1|301.3|15.7"/>
</p:tagLst>
</file>

<file path=ppt/tags/tag2.xml><?xml version="1.0" encoding="utf-8"?>
<p:tagLst xmlns:a="http://schemas.openxmlformats.org/drawingml/2006/main" xmlns:r="http://schemas.openxmlformats.org/officeDocument/2006/relationships" xmlns:p="http://schemas.openxmlformats.org/presentationml/2006/main">
  <p:tag name="TIMING" val="|46.9"/>
</p:tagLst>
</file>

<file path=ppt/tags/tag3.xml><?xml version="1.0" encoding="utf-8"?>
<p:tagLst xmlns:a="http://schemas.openxmlformats.org/drawingml/2006/main" xmlns:r="http://schemas.openxmlformats.org/officeDocument/2006/relationships" xmlns:p="http://schemas.openxmlformats.org/presentationml/2006/main">
  <p:tag name="TIMING" val="|51"/>
</p:tagLst>
</file>

<file path=ppt/tags/tag4.xml><?xml version="1.0" encoding="utf-8"?>
<p:tagLst xmlns:a="http://schemas.openxmlformats.org/drawingml/2006/main" xmlns:r="http://schemas.openxmlformats.org/officeDocument/2006/relationships" xmlns:p="http://schemas.openxmlformats.org/presentationml/2006/main">
  <p:tag name="TIMING" val="|5.5|2.7|3.9|2.8|8.3"/>
</p:tagLst>
</file>

<file path=ppt/tags/tag5.xml><?xml version="1.0" encoding="utf-8"?>
<p:tagLst xmlns:a="http://schemas.openxmlformats.org/drawingml/2006/main" xmlns:r="http://schemas.openxmlformats.org/officeDocument/2006/relationships" xmlns:p="http://schemas.openxmlformats.org/presentationml/2006/main">
  <p:tag name="TIMING" val="|2.9|8.1"/>
</p:tagLst>
</file>

<file path=ppt/tags/tag6.xml><?xml version="1.0" encoding="utf-8"?>
<p:tagLst xmlns:a="http://schemas.openxmlformats.org/drawingml/2006/main" xmlns:r="http://schemas.openxmlformats.org/officeDocument/2006/relationships" xmlns:p="http://schemas.openxmlformats.org/presentationml/2006/main">
  <p:tag name="TIMING" val="|0.4"/>
</p:tagLst>
</file>

<file path=ppt/tags/tag7.xml><?xml version="1.0" encoding="utf-8"?>
<p:tagLst xmlns:a="http://schemas.openxmlformats.org/drawingml/2006/main" xmlns:r="http://schemas.openxmlformats.org/officeDocument/2006/relationships" xmlns:p="http://schemas.openxmlformats.org/presentationml/2006/main">
  <p:tag name="TIMING" val="|9|1.4|1.9|5|4.9|5|38.7"/>
</p:tagLst>
</file>

<file path=ppt/tags/tag8.xml><?xml version="1.0" encoding="utf-8"?>
<p:tagLst xmlns:a="http://schemas.openxmlformats.org/drawingml/2006/main" xmlns:r="http://schemas.openxmlformats.org/officeDocument/2006/relationships" xmlns:p="http://schemas.openxmlformats.org/presentationml/2006/main">
  <p:tag name="TIMING" val="|9.9|8.1|4.4|6|4.4"/>
</p:tagLst>
</file>

<file path=ppt/tags/tag9.xml><?xml version="1.0" encoding="utf-8"?>
<p:tagLst xmlns:a="http://schemas.openxmlformats.org/drawingml/2006/main" xmlns:r="http://schemas.openxmlformats.org/officeDocument/2006/relationships" xmlns:p="http://schemas.openxmlformats.org/presentationml/2006/main">
  <p:tag name="TIMING" val="|49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3885</TotalTime>
  <Words>2791</Words>
  <Application>Microsoft Office PowerPoint</Application>
  <PresentationFormat>On-screen Show (4:3)</PresentationFormat>
  <Paragraphs>213</Paragraphs>
  <Slides>22</Slides>
  <Notes>18</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Who Agape Source is…</vt:lpstr>
      <vt:lpstr>Agape Source Taking Flight</vt:lpstr>
      <vt:lpstr>To help or not to help….</vt:lpstr>
      <vt:lpstr>What if……..</vt:lpstr>
      <vt:lpstr>The end is only the beginning</vt:lpstr>
      <vt:lpstr>Called to provide help, hope &amp; healing to…</vt:lpstr>
      <vt:lpstr>We will provide help, hope &amp; healing by…</vt:lpstr>
      <vt:lpstr>Called to provide help, hope &amp; healing through…</vt:lpstr>
      <vt:lpstr>Called to provide help, hope &amp; healing to...</vt:lpstr>
      <vt:lpstr>Called to provide help, hope &amp; healing to...</vt:lpstr>
      <vt:lpstr>What if………</vt:lpstr>
      <vt:lpstr>PowerPoint Presentation</vt:lpstr>
      <vt:lpstr>In order to Take Flight….</vt:lpstr>
      <vt:lpstr>http://www.biblegateway.com/audio/mclean/niv/Isa.58.1-Isa.58.12</vt:lpstr>
      <vt:lpstr>PowerPoint Presentation</vt:lpstr>
      <vt:lpstr>What is the current picture? </vt:lpstr>
      <vt:lpstr>Pink Bat</vt:lpstr>
      <vt:lpstr>How will this work? </vt:lpstr>
      <vt:lpstr>How will this work? </vt:lpstr>
      <vt:lpstr>The world’s pink bat!</vt:lpstr>
      <vt:lpstr>Psalm 90:16-17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140</cp:revision>
  <dcterms:created xsi:type="dcterms:W3CDTF">2012-03-14T02:03:58Z</dcterms:created>
  <dcterms:modified xsi:type="dcterms:W3CDTF">2012-08-26T22:18:56Z</dcterms:modified>
</cp:coreProperties>
</file>